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40"/>
  </p:notesMasterIdLst>
  <p:sldIdLst>
    <p:sldId id="257" r:id="rId2"/>
    <p:sldId id="258" r:id="rId3"/>
    <p:sldId id="285" r:id="rId4"/>
    <p:sldId id="259" r:id="rId5"/>
    <p:sldId id="263" r:id="rId6"/>
    <p:sldId id="260" r:id="rId7"/>
    <p:sldId id="261" r:id="rId8"/>
    <p:sldId id="262" r:id="rId9"/>
    <p:sldId id="282" r:id="rId10"/>
    <p:sldId id="283" r:id="rId11"/>
    <p:sldId id="288" r:id="rId12"/>
    <p:sldId id="290" r:id="rId13"/>
    <p:sldId id="266" r:id="rId14"/>
    <p:sldId id="287" r:id="rId15"/>
    <p:sldId id="289" r:id="rId16"/>
    <p:sldId id="291" r:id="rId17"/>
    <p:sldId id="292" r:id="rId18"/>
    <p:sldId id="293" r:id="rId19"/>
    <p:sldId id="286" r:id="rId20"/>
    <p:sldId id="299" r:id="rId21"/>
    <p:sldId id="300" r:id="rId22"/>
    <p:sldId id="303" r:id="rId23"/>
    <p:sldId id="302" r:id="rId24"/>
    <p:sldId id="297" r:id="rId25"/>
    <p:sldId id="298" r:id="rId26"/>
    <p:sldId id="294" r:id="rId27"/>
    <p:sldId id="301" r:id="rId28"/>
    <p:sldId id="281" r:id="rId29"/>
    <p:sldId id="284" r:id="rId30"/>
    <p:sldId id="265" r:id="rId31"/>
    <p:sldId id="267" r:id="rId32"/>
    <p:sldId id="268" r:id="rId33"/>
    <p:sldId id="270" r:id="rId34"/>
    <p:sldId id="269" r:id="rId35"/>
    <p:sldId id="277" r:id="rId36"/>
    <p:sldId id="275" r:id="rId37"/>
    <p:sldId id="276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88867" autoAdjust="0"/>
  </p:normalViewPr>
  <p:slideViewPr>
    <p:cSldViewPr snapToGrid="0">
      <p:cViewPr varScale="1">
        <p:scale>
          <a:sx n="64" d="100"/>
          <a:sy n="64" d="100"/>
        </p:scale>
        <p:origin x="2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me\Documents\WPI\CS586%20-%20Big%20Data\Homework\Project\scrap\CrashReport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me\Documents\WPI\CS586%20-%20Big%20Data\Homework\Project\scrap\CrashReport%20(3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me\Documents\WPI\CS586%20-%20Big%20Data\Homework\Project\scrap\CrashReport%20(4)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me\Documents\WPI\CS586%20-%20Big%20Data\Homework\Project\scrap\CrashReport%20(5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me\Documents\WPI\CS586%20-%20Big%20Data\Homework\Project\scrap\CrashReport%20(10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me\Documents\WPI\CS586%20-%20Big%20Data\Homework\Project\scrap\CrashReport%20(7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me\Documents\WPI\CS586%20-%20Big%20Data\Homework\Project\scrap\CrashReport%20(7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home\Documents\WPI\CS586%20-%20Big%20Data\Homework\Project\scrap\CrashReport%20(1)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home\Documents\WPI\CS586%20-%20Big%20Data\Homework\Project\scrap\CrashReport%20(1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'CrashReport (2)'!$B$8</c:f>
              <c:strCache>
                <c:ptCount val="1"/>
                <c:pt idx="0">
                  <c:v>Daylight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'CrashReport (2)'!$A$9:$A$20</c:f>
              <c:strCache>
                <c:ptCount val="12"/>
                <c:pt idx="0">
                  <c:v>No Adverse Atmospheric Conditions/Clear/Cloudy</c:v>
                </c:pt>
                <c:pt idx="1">
                  <c:v>Rain (Mist)</c:v>
                </c:pt>
                <c:pt idx="2">
                  <c:v>Sleet, Hail (Freezing Rain or Drizzle)</c:v>
                </c:pt>
                <c:pt idx="3">
                  <c:v>Snow</c:v>
                </c:pt>
                <c:pt idx="4">
                  <c:v>Fog, Smog, Smoke</c:v>
                </c:pt>
                <c:pt idx="5">
                  <c:v>Severe Crosswinds</c:v>
                </c:pt>
                <c:pt idx="6">
                  <c:v>Blowing Sand, Soil, Dirt</c:v>
                </c:pt>
                <c:pt idx="7">
                  <c:v>Other</c:v>
                </c:pt>
                <c:pt idx="8">
                  <c:v>Cloudy</c:v>
                </c:pt>
                <c:pt idx="9">
                  <c:v>Blowing Snow</c:v>
                </c:pt>
                <c:pt idx="10">
                  <c:v>Freezing Rain or Drizzle</c:v>
                </c:pt>
                <c:pt idx="11">
                  <c:v>Unknown/Not Reported</c:v>
                </c:pt>
              </c:strCache>
            </c:strRef>
          </c:cat>
          <c:val>
            <c:numRef>
              <c:f>'CrashReport (2)'!$B$9:$B$20</c:f>
              <c:numCache>
                <c:formatCode>General</c:formatCode>
                <c:ptCount val="12"/>
                <c:pt idx="0">
                  <c:v>100709</c:v>
                </c:pt>
                <c:pt idx="1">
                  <c:v>8514</c:v>
                </c:pt>
                <c:pt idx="2">
                  <c:v>378</c:v>
                </c:pt>
                <c:pt idx="3">
                  <c:v>1866</c:v>
                </c:pt>
                <c:pt idx="4">
                  <c:v>707</c:v>
                </c:pt>
                <c:pt idx="5">
                  <c:v>275</c:v>
                </c:pt>
                <c:pt idx="6">
                  <c:v>62</c:v>
                </c:pt>
                <c:pt idx="7">
                  <c:v>136</c:v>
                </c:pt>
                <c:pt idx="8">
                  <c:v>21086</c:v>
                </c:pt>
                <c:pt idx="9">
                  <c:v>150</c:v>
                </c:pt>
                <c:pt idx="10">
                  <c:v>50</c:v>
                </c:pt>
                <c:pt idx="11">
                  <c:v>3679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E0-4B1A-9239-9ACB1A3BE9DD}"/>
            </c:ext>
          </c:extLst>
        </c:ser>
        <c:ser>
          <c:idx val="1"/>
          <c:order val="1"/>
          <c:tx>
            <c:strRef>
              <c:f>'CrashReport (2)'!$C$8</c:f>
              <c:strCache>
                <c:ptCount val="1"/>
                <c:pt idx="0">
                  <c:v>Dark - Not Lighted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'CrashReport (2)'!$A$9:$A$20</c:f>
              <c:strCache>
                <c:ptCount val="12"/>
                <c:pt idx="0">
                  <c:v>No Adverse Atmospheric Conditions/Clear/Cloudy</c:v>
                </c:pt>
                <c:pt idx="1">
                  <c:v>Rain (Mist)</c:v>
                </c:pt>
                <c:pt idx="2">
                  <c:v>Sleet, Hail (Freezing Rain or Drizzle)</c:v>
                </c:pt>
                <c:pt idx="3">
                  <c:v>Snow</c:v>
                </c:pt>
                <c:pt idx="4">
                  <c:v>Fog, Smog, Smoke</c:v>
                </c:pt>
                <c:pt idx="5">
                  <c:v>Severe Crosswinds</c:v>
                </c:pt>
                <c:pt idx="6">
                  <c:v>Blowing Sand, Soil, Dirt</c:v>
                </c:pt>
                <c:pt idx="7">
                  <c:v>Other</c:v>
                </c:pt>
                <c:pt idx="8">
                  <c:v>Cloudy</c:v>
                </c:pt>
                <c:pt idx="9">
                  <c:v>Blowing Snow</c:v>
                </c:pt>
                <c:pt idx="10">
                  <c:v>Freezing Rain or Drizzle</c:v>
                </c:pt>
                <c:pt idx="11">
                  <c:v>Unknown/Not Reported</c:v>
                </c:pt>
              </c:strCache>
            </c:strRef>
          </c:cat>
          <c:val>
            <c:numRef>
              <c:f>'CrashReport (2)'!$C$9:$C$20</c:f>
              <c:numCache>
                <c:formatCode>General</c:formatCode>
                <c:ptCount val="12"/>
                <c:pt idx="0">
                  <c:v>55960</c:v>
                </c:pt>
                <c:pt idx="1">
                  <c:v>6132</c:v>
                </c:pt>
                <c:pt idx="2">
                  <c:v>288</c:v>
                </c:pt>
                <c:pt idx="3">
                  <c:v>1132</c:v>
                </c:pt>
                <c:pt idx="4">
                  <c:v>1682</c:v>
                </c:pt>
                <c:pt idx="5">
                  <c:v>92</c:v>
                </c:pt>
                <c:pt idx="6">
                  <c:v>22</c:v>
                </c:pt>
                <c:pt idx="7">
                  <c:v>129</c:v>
                </c:pt>
                <c:pt idx="8">
                  <c:v>12657</c:v>
                </c:pt>
                <c:pt idx="9">
                  <c:v>83</c:v>
                </c:pt>
                <c:pt idx="10">
                  <c:v>52</c:v>
                </c:pt>
                <c:pt idx="11">
                  <c:v>2002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E0-4B1A-9239-9ACB1A3BE9DD}"/>
            </c:ext>
          </c:extLst>
        </c:ser>
        <c:ser>
          <c:idx val="2"/>
          <c:order val="2"/>
          <c:tx>
            <c:strRef>
              <c:f>'CrashReport (2)'!$D$8</c:f>
              <c:strCache>
                <c:ptCount val="1"/>
                <c:pt idx="0">
                  <c:v>Dark - Lighted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'CrashReport (2)'!$A$9:$A$20</c:f>
              <c:strCache>
                <c:ptCount val="12"/>
                <c:pt idx="0">
                  <c:v>No Adverse Atmospheric Conditions/Clear/Cloudy</c:v>
                </c:pt>
                <c:pt idx="1">
                  <c:v>Rain (Mist)</c:v>
                </c:pt>
                <c:pt idx="2">
                  <c:v>Sleet, Hail (Freezing Rain or Drizzle)</c:v>
                </c:pt>
                <c:pt idx="3">
                  <c:v>Snow</c:v>
                </c:pt>
                <c:pt idx="4">
                  <c:v>Fog, Smog, Smoke</c:v>
                </c:pt>
                <c:pt idx="5">
                  <c:v>Severe Crosswinds</c:v>
                </c:pt>
                <c:pt idx="6">
                  <c:v>Blowing Sand, Soil, Dirt</c:v>
                </c:pt>
                <c:pt idx="7">
                  <c:v>Other</c:v>
                </c:pt>
                <c:pt idx="8">
                  <c:v>Cloudy</c:v>
                </c:pt>
                <c:pt idx="9">
                  <c:v>Blowing Snow</c:v>
                </c:pt>
                <c:pt idx="10">
                  <c:v>Freezing Rain or Drizzle</c:v>
                </c:pt>
                <c:pt idx="11">
                  <c:v>Unknown/Not Reported</c:v>
                </c:pt>
              </c:strCache>
            </c:strRef>
          </c:cat>
          <c:val>
            <c:numRef>
              <c:f>'CrashReport (2)'!$D$9:$D$20</c:f>
              <c:numCache>
                <c:formatCode>General</c:formatCode>
                <c:ptCount val="12"/>
                <c:pt idx="0">
                  <c:v>39379</c:v>
                </c:pt>
                <c:pt idx="1">
                  <c:v>4486</c:v>
                </c:pt>
                <c:pt idx="2">
                  <c:v>94</c:v>
                </c:pt>
                <c:pt idx="3">
                  <c:v>411</c:v>
                </c:pt>
                <c:pt idx="4">
                  <c:v>487</c:v>
                </c:pt>
                <c:pt idx="5">
                  <c:v>45</c:v>
                </c:pt>
                <c:pt idx="6">
                  <c:v>11</c:v>
                </c:pt>
                <c:pt idx="7">
                  <c:v>59</c:v>
                </c:pt>
                <c:pt idx="8">
                  <c:v>7476</c:v>
                </c:pt>
                <c:pt idx="9">
                  <c:v>15</c:v>
                </c:pt>
                <c:pt idx="10">
                  <c:v>15</c:v>
                </c:pt>
                <c:pt idx="11">
                  <c:v>1175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E0-4B1A-9239-9ACB1A3BE9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816228767"/>
        <c:axId val="1432832287"/>
      </c:barChart>
      <c:catAx>
        <c:axId val="18162287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2832287"/>
        <c:crosses val="autoZero"/>
        <c:auto val="1"/>
        <c:lblAlgn val="ctr"/>
        <c:lblOffset val="100"/>
        <c:noMultiLvlLbl val="0"/>
      </c:catAx>
      <c:valAx>
        <c:axId val="14328322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622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9BA8B7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 as a factor in the crash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'CrashReport (3)'!$B$10</c:f>
              <c:strCache>
                <c:ptCount val="1"/>
                <c:pt idx="0">
                  <c:v>Speed Involved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'CrashReport (3)'!$A$11:$A$19</c:f>
              <c:numCache>
                <c:formatCode>General</c:formatCod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numCache>
            </c:numRef>
          </c:cat>
          <c:val>
            <c:numRef>
              <c:f>'CrashReport (3)'!$B$11:$B$19</c:f>
              <c:numCache>
                <c:formatCode>General</c:formatCode>
                <c:ptCount val="9"/>
                <c:pt idx="0">
                  <c:v>7487</c:v>
                </c:pt>
                <c:pt idx="1">
                  <c:v>6964</c:v>
                </c:pt>
                <c:pt idx="2">
                  <c:v>7164</c:v>
                </c:pt>
                <c:pt idx="3">
                  <c:v>6759</c:v>
                </c:pt>
                <c:pt idx="4">
                  <c:v>6409</c:v>
                </c:pt>
                <c:pt idx="5">
                  <c:v>6738</c:v>
                </c:pt>
                <c:pt idx="6">
                  <c:v>7045</c:v>
                </c:pt>
                <c:pt idx="7">
                  <c:v>6818</c:v>
                </c:pt>
                <c:pt idx="8">
                  <c:v>6480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8B-422D-ADFB-AAEECDB72603}"/>
            </c:ext>
          </c:extLst>
        </c:ser>
        <c:ser>
          <c:idx val="1"/>
          <c:order val="1"/>
          <c:tx>
            <c:strRef>
              <c:f>'CrashReport (3)'!$C$10</c:f>
              <c:strCache>
                <c:ptCount val="1"/>
                <c:pt idx="0">
                  <c:v>No Speed Involved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'CrashReport (3)'!$A$11:$A$19</c:f>
              <c:numCache>
                <c:formatCode>General</c:formatCod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numCache>
            </c:numRef>
          </c:cat>
          <c:val>
            <c:numRef>
              <c:f>'CrashReport (3)'!$C$11:$C$19</c:f>
              <c:numCache>
                <c:formatCode>General</c:formatCode>
                <c:ptCount val="9"/>
                <c:pt idx="0">
                  <c:v>27608</c:v>
                </c:pt>
                <c:pt idx="1">
                  <c:v>27143</c:v>
                </c:pt>
                <c:pt idx="2">
                  <c:v>28237</c:v>
                </c:pt>
                <c:pt idx="3">
                  <c:v>27901</c:v>
                </c:pt>
                <c:pt idx="4">
                  <c:v>28433</c:v>
                </c:pt>
                <c:pt idx="5">
                  <c:v>31713</c:v>
                </c:pt>
                <c:pt idx="6">
                  <c:v>33722</c:v>
                </c:pt>
                <c:pt idx="7">
                  <c:v>34193</c:v>
                </c:pt>
                <c:pt idx="8">
                  <c:v>33358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8B-422D-ADFB-AAEECDB726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53761776"/>
        <c:axId val="861702608"/>
      </c:barChart>
      <c:catAx>
        <c:axId val="85376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702608"/>
        <c:crosses val="autoZero"/>
        <c:auto val="1"/>
        <c:lblAlgn val="ctr"/>
        <c:lblOffset val="100"/>
        <c:noMultiLvlLbl val="0"/>
      </c:catAx>
      <c:valAx>
        <c:axId val="86170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61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FHE’s – What</a:t>
            </a:r>
            <a:r>
              <a:rPr lang="en-US" i="1" baseline="0" dirty="0"/>
              <a:t> does the actual damage in the crash?</a:t>
            </a:r>
            <a:endParaRPr lang="en-US" i="1" dirty="0"/>
          </a:p>
        </c:rich>
      </c:tx>
      <c:layout>
        <c:manualLayout>
          <c:xMode val="edge"/>
          <c:yMode val="edge"/>
          <c:x val="0.36503404683838475"/>
          <c:y val="3.27293919880362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(4)'!$B$12:$BE$12</c:f>
            </c:numRef>
          </c:val>
          <c:smooth val="0"/>
          <c:extLst>
            <c:ext xmlns:c16="http://schemas.microsoft.com/office/drawing/2014/chart" uri="{C3380CC4-5D6E-409C-BE32-E72D297353CC}">
              <c16:uniqueId val="{00000000-DF22-4F68-8D47-01C699E673F7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(4)'!$B$13:$BE$13</c:f>
            </c:numRef>
          </c:val>
          <c:smooth val="0"/>
          <c:extLst>
            <c:ext xmlns:c16="http://schemas.microsoft.com/office/drawing/2014/chart" uri="{C3380CC4-5D6E-409C-BE32-E72D297353CC}">
              <c16:uniqueId val="{00000001-DF22-4F68-8D47-01C699E673F7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(4)'!$B$14:$BE$14</c:f>
            </c:numRef>
          </c:val>
          <c:smooth val="0"/>
          <c:extLst>
            <c:ext xmlns:c16="http://schemas.microsoft.com/office/drawing/2014/chart" uri="{C3380CC4-5D6E-409C-BE32-E72D297353CC}">
              <c16:uniqueId val="{00000002-DF22-4F68-8D47-01C699E673F7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(4)'!$B$15:$BE$15</c:f>
            </c:numRef>
          </c:val>
          <c:smooth val="0"/>
          <c:extLst>
            <c:ext xmlns:c16="http://schemas.microsoft.com/office/drawing/2014/chart" uri="{C3380CC4-5D6E-409C-BE32-E72D297353CC}">
              <c16:uniqueId val="{00000003-DF22-4F68-8D47-01C699E673F7}"/>
            </c:ext>
          </c:extLst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(4)'!$B$16:$BE$16</c:f>
            </c:numRef>
          </c:val>
          <c:smooth val="0"/>
          <c:extLst>
            <c:ext xmlns:c16="http://schemas.microsoft.com/office/drawing/2014/chart" uri="{C3380CC4-5D6E-409C-BE32-E72D297353CC}">
              <c16:uniqueId val="{00000004-DF22-4F68-8D47-01C699E673F7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(4)'!$B$17:$BE$17</c:f>
            </c:numRef>
          </c:val>
          <c:smooth val="0"/>
          <c:extLst>
            <c:ext xmlns:c16="http://schemas.microsoft.com/office/drawing/2014/chart" uri="{C3380CC4-5D6E-409C-BE32-E72D297353CC}">
              <c16:uniqueId val="{00000005-DF22-4F68-8D47-01C699E673F7}"/>
            </c:ext>
          </c:extLst>
        </c:ser>
        <c:ser>
          <c:idx val="6"/>
          <c:order val="6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(4)'!$B$18:$BE$18</c:f>
            </c:numRef>
          </c:val>
          <c:smooth val="0"/>
          <c:extLst>
            <c:ext xmlns:c16="http://schemas.microsoft.com/office/drawing/2014/chart" uri="{C3380CC4-5D6E-409C-BE32-E72D297353CC}">
              <c16:uniqueId val="{00000006-DF22-4F68-8D47-01C699E673F7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(4)'!$B$19:$BE$19</c:f>
            </c:numRef>
          </c:val>
          <c:smooth val="0"/>
          <c:extLst>
            <c:ext xmlns:c16="http://schemas.microsoft.com/office/drawing/2014/chart" uri="{C3380CC4-5D6E-409C-BE32-E72D297353CC}">
              <c16:uniqueId val="{00000007-DF22-4F68-8D47-01C699E673F7}"/>
            </c:ext>
          </c:extLst>
        </c:ser>
        <c:ser>
          <c:idx val="8"/>
          <c:order val="8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(4)'!$B$20:$BE$20</c:f>
            </c:numRef>
          </c:val>
          <c:smooth val="0"/>
          <c:extLst>
            <c:ext xmlns:c16="http://schemas.microsoft.com/office/drawing/2014/chart" uri="{C3380CC4-5D6E-409C-BE32-E72D297353CC}">
              <c16:uniqueId val="{00000008-DF22-4F68-8D47-01C699E673F7}"/>
            </c:ext>
          </c:extLst>
        </c:ser>
        <c:ser>
          <c:idx val="9"/>
          <c:order val="9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(4)'!$B$21:$BE$21</c:f>
            </c:numRef>
          </c:val>
          <c:smooth val="0"/>
          <c:extLst>
            <c:ext xmlns:c16="http://schemas.microsoft.com/office/drawing/2014/chart" uri="{C3380CC4-5D6E-409C-BE32-E72D297353CC}">
              <c16:uniqueId val="{00000009-DF22-4F68-8D47-01C699E673F7}"/>
            </c:ext>
          </c:extLst>
        </c:ser>
        <c:ser>
          <c:idx val="10"/>
          <c:order val="10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(4)'!$B$22:$BE$22</c:f>
            </c:numRef>
          </c:val>
          <c:smooth val="0"/>
          <c:extLst>
            <c:ext xmlns:c16="http://schemas.microsoft.com/office/drawing/2014/chart" uri="{C3380CC4-5D6E-409C-BE32-E72D297353CC}">
              <c16:uniqueId val="{0000000A-DF22-4F68-8D47-01C699E673F7}"/>
            </c:ext>
          </c:extLst>
        </c:ser>
        <c:ser>
          <c:idx val="11"/>
          <c:order val="11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'CrashReport (4)'!$B$11:$BE$11</c:f>
              <c:strCache>
                <c:ptCount val="56"/>
                <c:pt idx="0">
                  <c:v>Rollover/Overturn</c:v>
                </c:pt>
                <c:pt idx="1">
                  <c:v>Fire/Explosion</c:v>
                </c:pt>
                <c:pt idx="2">
                  <c:v>Immersion or Partial Immersion</c:v>
                </c:pt>
                <c:pt idx="3">
                  <c:v>Gas Inhalation</c:v>
                </c:pt>
                <c:pt idx="4">
                  <c:v>Fell/Jumped from Vehicle</c:v>
                </c:pt>
                <c:pt idx="5">
                  <c:v>Injured in Vehicle (Non-Collision)</c:v>
                </c:pt>
                <c:pt idx="6">
                  <c:v>Other Non-Collision</c:v>
                </c:pt>
                <c:pt idx="7">
                  <c:v>Pedestrian</c:v>
                </c:pt>
                <c:pt idx="8">
                  <c:v>Pedalcyclist</c:v>
                </c:pt>
                <c:pt idx="9">
                  <c:v>Railway Vehicle</c:v>
                </c:pt>
                <c:pt idx="10">
                  <c:v>Live Animal</c:v>
                </c:pt>
                <c:pt idx="11">
                  <c:v>Motor Vehicle In-Transport</c:v>
                </c:pt>
                <c:pt idx="12">
                  <c:v>Parked Motor Vehicle</c:v>
                </c:pt>
                <c:pt idx="13">
                  <c:v>Non-Motorist on Personal Conveyance</c:v>
                </c:pt>
                <c:pt idx="14">
                  <c:v>Thrown or Falling Object</c:v>
                </c:pt>
                <c:pt idx="15">
                  <c:v>Boulder</c:v>
                </c:pt>
                <c:pt idx="16">
                  <c:v>Other Object (Not Fixed)</c:v>
                </c:pt>
                <c:pt idx="17">
                  <c:v>Building</c:v>
                </c:pt>
                <c:pt idx="18">
                  <c:v>Impact Attenuator/Crash Cushion</c:v>
                </c:pt>
                <c:pt idx="19">
                  <c:v>Bridge Pier or Support</c:v>
                </c:pt>
                <c:pt idx="20">
                  <c:v>Bridge Rail (Includes Parapet)</c:v>
                </c:pt>
                <c:pt idx="21">
                  <c:v>Guardrail Face</c:v>
                </c:pt>
                <c:pt idx="22">
                  <c:v>Concrete Traffic Barrier</c:v>
                </c:pt>
                <c:pt idx="23">
                  <c:v>Other Traffic Barrier</c:v>
                </c:pt>
                <c:pt idx="24">
                  <c:v>Utility Pole/Light Support</c:v>
                </c:pt>
                <c:pt idx="25">
                  <c:v>Other Post, Other Pole, or Other Supports</c:v>
                </c:pt>
                <c:pt idx="26">
                  <c:v>Culvert</c:v>
                </c:pt>
                <c:pt idx="27">
                  <c:v>Curb</c:v>
                </c:pt>
                <c:pt idx="28">
                  <c:v>Ditch</c:v>
                </c:pt>
                <c:pt idx="29">
                  <c:v>Embankment</c:v>
                </c:pt>
                <c:pt idx="30">
                  <c:v>Fence</c:v>
                </c:pt>
                <c:pt idx="31">
                  <c:v>Wall</c:v>
                </c:pt>
                <c:pt idx="32">
                  <c:v>Fire Hydrant</c:v>
                </c:pt>
                <c:pt idx="33">
                  <c:v>Shrubbery</c:v>
                </c:pt>
                <c:pt idx="34">
                  <c:v>Tree (Standing Only)</c:v>
                </c:pt>
                <c:pt idx="35">
                  <c:v>Other Fixed Object</c:v>
                </c:pt>
                <c:pt idx="36">
                  <c:v>Pavement Surface Irregularity (Ruts, Potholes, Grates, etc.)</c:v>
                </c:pt>
                <c:pt idx="37">
                  <c:v>Working Motor Vehicle</c:v>
                </c:pt>
                <c:pt idx="38">
                  <c:v>Traffic Signal Support</c:v>
                </c:pt>
                <c:pt idx="39">
                  <c:v>Snow Bank</c:v>
                </c:pt>
                <c:pt idx="40">
                  <c:v>Ridden Animal or Animal Drawn Conveyance</c:v>
                </c:pt>
                <c:pt idx="41">
                  <c:v>Bridge Overhead Structure</c:v>
                </c:pt>
                <c:pt idx="42">
                  <c:v>Jackknife (harmful to this vehicle)</c:v>
                </c:pt>
                <c:pt idx="43">
                  <c:v>Guardrail End</c:v>
                </c:pt>
                <c:pt idx="44">
                  <c:v>Mail Box</c:v>
                </c:pt>
                <c:pt idx="45">
                  <c:v>
Motor Vehicle In-Transport Strikes or is Struck by Cargo,  Persons or Objects Set-in-Motion from/by Another Motor Vehicle In-Transport</c:v>
                </c:pt>
                <c:pt idx="46">
                  <c:v>Motor Vehicle in Motion Outside the Trafficway</c:v>
                </c:pt>
                <c:pt idx="47">
                  <c:v>Cable Barrier</c:v>
                </c:pt>
                <c:pt idx="48">
                  <c:v>Ground</c:v>
                </c:pt>
                <c:pt idx="49">
                  <c:v>Traffic Sign Support (2010 +)</c:v>
                </c:pt>
                <c:pt idx="50">
                  <c:v>Cargo/Equipment Loss or Shift (harmful to this vehicle)</c:v>
                </c:pt>
                <c:pt idx="51">
                  <c:v>Object That Had Fallen from Motor Vehicle In-Transport (2013 +)</c:v>
                </c:pt>
                <c:pt idx="52">
                  <c:v>Road Vehicle on Rails (2016 +)</c:v>
                </c:pt>
                <c:pt idx="53">
                  <c:v>Unknown Object Not Fixed (2017 +)</c:v>
                </c:pt>
                <c:pt idx="54">
                  <c:v>Unknown Fixed Object (2017 +)</c:v>
                </c:pt>
                <c:pt idx="55">
                  <c:v>Unknown</c:v>
                </c:pt>
              </c:strCache>
            </c:strRef>
          </c:cat>
          <c:val>
            <c:numRef>
              <c:f>'CrashReport (4)'!$B$23:$BE$23</c:f>
              <c:numCache>
                <c:formatCode>General</c:formatCode>
                <c:ptCount val="56"/>
                <c:pt idx="0">
                  <c:v>18681</c:v>
                </c:pt>
                <c:pt idx="1">
                  <c:v>58</c:v>
                </c:pt>
                <c:pt idx="2">
                  <c:v>365</c:v>
                </c:pt>
                <c:pt idx="3">
                  <c:v>1</c:v>
                </c:pt>
                <c:pt idx="4">
                  <c:v>1147</c:v>
                </c:pt>
                <c:pt idx="5">
                  <c:v>15</c:v>
                </c:pt>
                <c:pt idx="6">
                  <c:v>201</c:v>
                </c:pt>
                <c:pt idx="7">
                  <c:v>39073</c:v>
                </c:pt>
                <c:pt idx="8">
                  <c:v>5836</c:v>
                </c:pt>
                <c:pt idx="9">
                  <c:v>848</c:v>
                </c:pt>
                <c:pt idx="10">
                  <c:v>779</c:v>
                </c:pt>
                <c:pt idx="11">
                  <c:v>182388</c:v>
                </c:pt>
                <c:pt idx="12">
                  <c:v>2677</c:v>
                </c:pt>
                <c:pt idx="13">
                  <c:v>1157</c:v>
                </c:pt>
                <c:pt idx="14">
                  <c:v>182</c:v>
                </c:pt>
                <c:pt idx="15">
                  <c:v>516</c:v>
                </c:pt>
                <c:pt idx="16">
                  <c:v>1116</c:v>
                </c:pt>
                <c:pt idx="17">
                  <c:v>494</c:v>
                </c:pt>
                <c:pt idx="18">
                  <c:v>301</c:v>
                </c:pt>
                <c:pt idx="19">
                  <c:v>883</c:v>
                </c:pt>
                <c:pt idx="20">
                  <c:v>683</c:v>
                </c:pt>
                <c:pt idx="21">
                  <c:v>5323</c:v>
                </c:pt>
                <c:pt idx="22">
                  <c:v>2273</c:v>
                </c:pt>
                <c:pt idx="23">
                  <c:v>308</c:v>
                </c:pt>
                <c:pt idx="24">
                  <c:v>5678</c:v>
                </c:pt>
                <c:pt idx="25">
                  <c:v>2036</c:v>
                </c:pt>
                <c:pt idx="26">
                  <c:v>3419</c:v>
                </c:pt>
                <c:pt idx="27">
                  <c:v>7148</c:v>
                </c:pt>
                <c:pt idx="28">
                  <c:v>7420</c:v>
                </c:pt>
                <c:pt idx="29">
                  <c:v>7559</c:v>
                </c:pt>
                <c:pt idx="30">
                  <c:v>3210</c:v>
                </c:pt>
                <c:pt idx="31">
                  <c:v>830</c:v>
                </c:pt>
                <c:pt idx="32">
                  <c:v>205</c:v>
                </c:pt>
                <c:pt idx="33">
                  <c:v>364</c:v>
                </c:pt>
                <c:pt idx="34">
                  <c:v>19570</c:v>
                </c:pt>
                <c:pt idx="35">
                  <c:v>1955</c:v>
                </c:pt>
                <c:pt idx="36">
                  <c:v>95</c:v>
                </c:pt>
                <c:pt idx="37">
                  <c:v>144</c:v>
                </c:pt>
                <c:pt idx="38">
                  <c:v>369</c:v>
                </c:pt>
                <c:pt idx="39">
                  <c:v>162</c:v>
                </c:pt>
                <c:pt idx="40">
                  <c:v>106</c:v>
                </c:pt>
                <c:pt idx="41">
                  <c:v>59</c:v>
                </c:pt>
                <c:pt idx="42">
                  <c:v>59</c:v>
                </c:pt>
                <c:pt idx="43">
                  <c:v>1372</c:v>
                </c:pt>
                <c:pt idx="44">
                  <c:v>2210</c:v>
                </c:pt>
                <c:pt idx="45">
                  <c:v>403</c:v>
                </c:pt>
                <c:pt idx="46">
                  <c:v>11</c:v>
                </c:pt>
                <c:pt idx="47">
                  <c:v>535</c:v>
                </c:pt>
                <c:pt idx="48">
                  <c:v>616</c:v>
                </c:pt>
                <c:pt idx="49">
                  <c:v>3203</c:v>
                </c:pt>
                <c:pt idx="50">
                  <c:v>47</c:v>
                </c:pt>
                <c:pt idx="51">
                  <c:v>17</c:v>
                </c:pt>
                <c:pt idx="52">
                  <c:v>4</c:v>
                </c:pt>
                <c:pt idx="53">
                  <c:v>3</c:v>
                </c:pt>
                <c:pt idx="54">
                  <c:v>22</c:v>
                </c:pt>
                <c:pt idx="55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DF22-4F68-8D47-01C699E673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75737328"/>
        <c:axId val="1879730544"/>
      </c:lineChart>
      <c:catAx>
        <c:axId val="187573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9730544"/>
        <c:crosses val="autoZero"/>
        <c:auto val="1"/>
        <c:lblAlgn val="ctr"/>
        <c:lblOffset val="100"/>
        <c:noMultiLvlLbl val="0"/>
      </c:catAx>
      <c:valAx>
        <c:axId val="1879730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573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Blood</a:t>
            </a:r>
            <a:r>
              <a:rPr lang="en-US" baseline="0" dirty="0"/>
              <a:t> Alcohol Content (BAC) Levels by Gender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'CrashReport (5)'!$A$12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'CrashReport (5)'!$B$10:$I$11</c:f>
              <c:strCache>
                <c:ptCount val="8"/>
                <c:pt idx="0">
                  <c:v>BAC .00 g/dL</c:v>
                </c:pt>
                <c:pt idx="2">
                  <c:v>BAC .01-.07 g/dL</c:v>
                </c:pt>
                <c:pt idx="4">
                  <c:v>BAC .08+ g/dL</c:v>
                </c:pt>
                <c:pt idx="6">
                  <c:v>BAC .01+ g/dL</c:v>
                </c:pt>
              </c:strCache>
            </c:strRef>
          </c:cat>
          <c:val>
            <c:numRef>
              <c:f>'CrashReport (5)'!$B$12:$I$12</c:f>
              <c:numCache>
                <c:formatCode>General</c:formatCode>
                <c:ptCount val="8"/>
                <c:pt idx="0">
                  <c:v>142693</c:v>
                </c:pt>
                <c:pt idx="1">
                  <c:v>63</c:v>
                </c:pt>
                <c:pt idx="2">
                  <c:v>11986</c:v>
                </c:pt>
                <c:pt idx="3">
                  <c:v>5</c:v>
                </c:pt>
                <c:pt idx="4">
                  <c:v>71510</c:v>
                </c:pt>
                <c:pt idx="5">
                  <c:v>32</c:v>
                </c:pt>
                <c:pt idx="6">
                  <c:v>83495</c:v>
                </c:pt>
                <c:pt idx="7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58-41EA-BCBF-317A3587EE4E}"/>
            </c:ext>
          </c:extLst>
        </c:ser>
        <c:ser>
          <c:idx val="1"/>
          <c:order val="1"/>
          <c:tx>
            <c:strRef>
              <c:f>'CrashReport (5)'!$A$13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'CrashReport (5)'!$B$10:$I$11</c:f>
              <c:strCache>
                <c:ptCount val="8"/>
                <c:pt idx="0">
                  <c:v>BAC .00 g/dL</c:v>
                </c:pt>
                <c:pt idx="2">
                  <c:v>BAC .01-.07 g/dL</c:v>
                </c:pt>
                <c:pt idx="4">
                  <c:v>BAC .08+ g/dL</c:v>
                </c:pt>
                <c:pt idx="6">
                  <c:v>BAC .01+ g/dL</c:v>
                </c:pt>
              </c:strCache>
            </c:strRef>
          </c:cat>
          <c:val>
            <c:numRef>
              <c:f>'CrashReport (5)'!$B$13:$I$13</c:f>
              <c:numCache>
                <c:formatCode>General</c:formatCode>
                <c:ptCount val="8"/>
                <c:pt idx="0">
                  <c:v>76988</c:v>
                </c:pt>
                <c:pt idx="1">
                  <c:v>73</c:v>
                </c:pt>
                <c:pt idx="2">
                  <c:v>4653</c:v>
                </c:pt>
                <c:pt idx="3">
                  <c:v>4</c:v>
                </c:pt>
                <c:pt idx="4">
                  <c:v>24473</c:v>
                </c:pt>
                <c:pt idx="5">
                  <c:v>23</c:v>
                </c:pt>
                <c:pt idx="6">
                  <c:v>29126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58-41EA-BCBF-317A3587EE4E}"/>
            </c:ext>
          </c:extLst>
        </c:ser>
        <c:ser>
          <c:idx val="2"/>
          <c:order val="2"/>
          <c:tx>
            <c:strRef>
              <c:f>'CrashReport (5)'!$A$14</c:f>
              <c:strCache>
                <c:ptCount val="1"/>
                <c:pt idx="0">
                  <c:v>Reported as Unknown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'CrashReport (5)'!$B$10:$I$11</c:f>
              <c:strCache>
                <c:ptCount val="8"/>
                <c:pt idx="0">
                  <c:v>BAC .00 g/dL</c:v>
                </c:pt>
                <c:pt idx="2">
                  <c:v>BAC .01-.07 g/dL</c:v>
                </c:pt>
                <c:pt idx="4">
                  <c:v>BAC .08+ g/dL</c:v>
                </c:pt>
                <c:pt idx="6">
                  <c:v>BAC .01+ g/dL</c:v>
                </c:pt>
              </c:strCache>
            </c:strRef>
          </c:cat>
          <c:val>
            <c:numRef>
              <c:f>'CrashReport (5)'!$B$14:$I$14</c:f>
              <c:numCache>
                <c:formatCode>General</c:formatCode>
                <c:ptCount val="8"/>
                <c:pt idx="0">
                  <c:v>1212</c:v>
                </c:pt>
                <c:pt idx="1">
                  <c:v>65</c:v>
                </c:pt>
                <c:pt idx="2">
                  <c:v>103</c:v>
                </c:pt>
                <c:pt idx="3">
                  <c:v>6</c:v>
                </c:pt>
                <c:pt idx="4">
                  <c:v>555</c:v>
                </c:pt>
                <c:pt idx="5">
                  <c:v>30</c:v>
                </c:pt>
                <c:pt idx="6">
                  <c:v>658</c:v>
                </c:pt>
                <c:pt idx="7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58-41EA-BCBF-317A3587E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48637231"/>
        <c:axId val="1474664255"/>
      </c:barChart>
      <c:catAx>
        <c:axId val="16486372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4664255"/>
        <c:crosses val="autoZero"/>
        <c:auto val="1"/>
        <c:lblAlgn val="ctr"/>
        <c:lblOffset val="100"/>
        <c:noMultiLvlLbl val="0"/>
      </c:catAx>
      <c:valAx>
        <c:axId val="1474664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637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EMS Response Times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(10)'!$B$11:$BJ$11</c:f>
            </c:numRef>
          </c:val>
          <c:smooth val="0"/>
          <c:extLst>
            <c:ext xmlns:c16="http://schemas.microsoft.com/office/drawing/2014/chart" uri="{C3380CC4-5D6E-409C-BE32-E72D297353CC}">
              <c16:uniqueId val="{00000000-952C-4F66-894F-FBFAF78390BE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(10)'!$B$12:$BJ$12</c:f>
            </c:numRef>
          </c:val>
          <c:smooth val="0"/>
          <c:extLst>
            <c:ext xmlns:c16="http://schemas.microsoft.com/office/drawing/2014/chart" uri="{C3380CC4-5D6E-409C-BE32-E72D297353CC}">
              <c16:uniqueId val="{00000001-952C-4F66-894F-FBFAF78390BE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(10)'!$B$13:$BJ$13</c:f>
            </c:numRef>
          </c:val>
          <c:smooth val="0"/>
          <c:extLst>
            <c:ext xmlns:c16="http://schemas.microsoft.com/office/drawing/2014/chart" uri="{C3380CC4-5D6E-409C-BE32-E72D297353CC}">
              <c16:uniqueId val="{00000002-952C-4F66-894F-FBFAF78390BE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(10)'!$B$14:$BJ$14</c:f>
            </c:numRef>
          </c:val>
          <c:smooth val="0"/>
          <c:extLst>
            <c:ext xmlns:c16="http://schemas.microsoft.com/office/drawing/2014/chart" uri="{C3380CC4-5D6E-409C-BE32-E72D297353CC}">
              <c16:uniqueId val="{00000003-952C-4F66-894F-FBFAF78390BE}"/>
            </c:ext>
          </c:extLst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(10)'!$B$15:$BJ$15</c:f>
            </c:numRef>
          </c:val>
          <c:smooth val="0"/>
          <c:extLst>
            <c:ext xmlns:c16="http://schemas.microsoft.com/office/drawing/2014/chart" uri="{C3380CC4-5D6E-409C-BE32-E72D297353CC}">
              <c16:uniqueId val="{00000004-952C-4F66-894F-FBFAF78390BE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(10)'!$B$16:$BJ$16</c:f>
            </c:numRef>
          </c:val>
          <c:smooth val="0"/>
          <c:extLst>
            <c:ext xmlns:c16="http://schemas.microsoft.com/office/drawing/2014/chart" uri="{C3380CC4-5D6E-409C-BE32-E72D297353CC}">
              <c16:uniqueId val="{00000005-952C-4F66-894F-FBFAF78390BE}"/>
            </c:ext>
          </c:extLst>
        </c:ser>
        <c:ser>
          <c:idx val="6"/>
          <c:order val="6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(10)'!$B$17:$BJ$17</c:f>
            </c:numRef>
          </c:val>
          <c:smooth val="0"/>
          <c:extLst>
            <c:ext xmlns:c16="http://schemas.microsoft.com/office/drawing/2014/chart" uri="{C3380CC4-5D6E-409C-BE32-E72D297353CC}">
              <c16:uniqueId val="{00000006-952C-4F66-894F-FBFAF78390BE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(10)'!$B$18:$BJ$18</c:f>
            </c:numRef>
          </c:val>
          <c:smooth val="0"/>
          <c:extLst>
            <c:ext xmlns:c16="http://schemas.microsoft.com/office/drawing/2014/chart" uri="{C3380CC4-5D6E-409C-BE32-E72D297353CC}">
              <c16:uniqueId val="{00000007-952C-4F66-894F-FBFAF78390BE}"/>
            </c:ext>
          </c:extLst>
        </c:ser>
        <c:ser>
          <c:idx val="8"/>
          <c:order val="8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(10)'!$B$19:$BJ$19</c:f>
            </c:numRef>
          </c:val>
          <c:smooth val="0"/>
          <c:extLst>
            <c:ext xmlns:c16="http://schemas.microsoft.com/office/drawing/2014/chart" uri="{C3380CC4-5D6E-409C-BE32-E72D297353CC}">
              <c16:uniqueId val="{00000008-952C-4F66-894F-FBFAF78390BE}"/>
            </c:ext>
          </c:extLst>
        </c:ser>
        <c:ser>
          <c:idx val="9"/>
          <c:order val="9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(10)'!$B$20:$BJ$20</c:f>
            </c:numRef>
          </c:val>
          <c:smooth val="0"/>
          <c:extLst>
            <c:ext xmlns:c16="http://schemas.microsoft.com/office/drawing/2014/chart" uri="{C3380CC4-5D6E-409C-BE32-E72D297353CC}">
              <c16:uniqueId val="{00000009-952C-4F66-894F-FBFAF78390BE}"/>
            </c:ext>
          </c:extLst>
        </c:ser>
        <c:ser>
          <c:idx val="10"/>
          <c:order val="10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(10)'!$B$21:$BJ$21</c:f>
            </c:numRef>
          </c:val>
          <c:smooth val="0"/>
          <c:extLst>
            <c:ext xmlns:c16="http://schemas.microsoft.com/office/drawing/2014/chart" uri="{C3380CC4-5D6E-409C-BE32-E72D297353CC}">
              <c16:uniqueId val="{0000000A-952C-4F66-894F-FBFAF78390BE}"/>
            </c:ext>
          </c:extLst>
        </c:ser>
        <c:ser>
          <c:idx val="11"/>
          <c:order val="11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(10)'!$B$22:$BJ$22</c:f>
            </c:numRef>
          </c:val>
          <c:smooth val="0"/>
          <c:extLst>
            <c:ext xmlns:c16="http://schemas.microsoft.com/office/drawing/2014/chart" uri="{C3380CC4-5D6E-409C-BE32-E72D297353CC}">
              <c16:uniqueId val="{0000000B-952C-4F66-894F-FBFAF78390BE}"/>
            </c:ext>
          </c:extLst>
        </c:ser>
        <c:ser>
          <c:idx val="12"/>
          <c:order val="12"/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(10)'!$B$23:$BJ$23</c:f>
            </c:numRef>
          </c:val>
          <c:smooth val="0"/>
          <c:extLst>
            <c:ext xmlns:c16="http://schemas.microsoft.com/office/drawing/2014/chart" uri="{C3380CC4-5D6E-409C-BE32-E72D297353CC}">
              <c16:uniqueId val="{0000000C-952C-4F66-894F-FBFAF78390BE}"/>
            </c:ext>
          </c:extLst>
        </c:ser>
        <c:ser>
          <c:idx val="13"/>
          <c:order val="13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'CrashReport (10)'!$B$10:$BJ$10</c:f>
              <c:strCache>
                <c:ptCount val="6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Unknown EMS Scene Arrival Minutes</c:v>
                </c:pt>
              </c:strCache>
            </c:strRef>
          </c:cat>
          <c:val>
            <c:numRef>
              <c:f>'CrashReport (10)'!$B$24:$BJ$24</c:f>
              <c:numCache>
                <c:formatCode>General</c:formatCode>
                <c:ptCount val="61"/>
                <c:pt idx="0">
                  <c:v>3919</c:v>
                </c:pt>
                <c:pt idx="1">
                  <c:v>2739</c:v>
                </c:pt>
                <c:pt idx="2">
                  <c:v>2738</c:v>
                </c:pt>
                <c:pt idx="3">
                  <c:v>2507</c:v>
                </c:pt>
                <c:pt idx="4">
                  <c:v>2676</c:v>
                </c:pt>
                <c:pt idx="5">
                  <c:v>3334</c:v>
                </c:pt>
                <c:pt idx="6">
                  <c:v>2749</c:v>
                </c:pt>
                <c:pt idx="7">
                  <c:v>2641</c:v>
                </c:pt>
                <c:pt idx="8">
                  <c:v>2840</c:v>
                </c:pt>
                <c:pt idx="9">
                  <c:v>2659</c:v>
                </c:pt>
                <c:pt idx="10">
                  <c:v>3687</c:v>
                </c:pt>
                <c:pt idx="11">
                  <c:v>2660</c:v>
                </c:pt>
                <c:pt idx="12">
                  <c:v>2861</c:v>
                </c:pt>
                <c:pt idx="13">
                  <c:v>2687</c:v>
                </c:pt>
                <c:pt idx="14">
                  <c:v>2703</c:v>
                </c:pt>
                <c:pt idx="15">
                  <c:v>3615</c:v>
                </c:pt>
                <c:pt idx="16">
                  <c:v>2670</c:v>
                </c:pt>
                <c:pt idx="17">
                  <c:v>2841</c:v>
                </c:pt>
                <c:pt idx="18">
                  <c:v>2785</c:v>
                </c:pt>
                <c:pt idx="19">
                  <c:v>2668</c:v>
                </c:pt>
                <c:pt idx="20">
                  <c:v>3443</c:v>
                </c:pt>
                <c:pt idx="21">
                  <c:v>2623</c:v>
                </c:pt>
                <c:pt idx="22">
                  <c:v>2732</c:v>
                </c:pt>
                <c:pt idx="23">
                  <c:v>2695</c:v>
                </c:pt>
                <c:pt idx="24">
                  <c:v>2713</c:v>
                </c:pt>
                <c:pt idx="25">
                  <c:v>3326</c:v>
                </c:pt>
                <c:pt idx="26">
                  <c:v>2790</c:v>
                </c:pt>
                <c:pt idx="27">
                  <c:v>2700</c:v>
                </c:pt>
                <c:pt idx="28">
                  <c:v>2778</c:v>
                </c:pt>
                <c:pt idx="29">
                  <c:v>2710</c:v>
                </c:pt>
                <c:pt idx="30">
                  <c:v>3620</c:v>
                </c:pt>
                <c:pt idx="31">
                  <c:v>2567</c:v>
                </c:pt>
                <c:pt idx="32">
                  <c:v>2809</c:v>
                </c:pt>
                <c:pt idx="33">
                  <c:v>2767</c:v>
                </c:pt>
                <c:pt idx="34">
                  <c:v>2643</c:v>
                </c:pt>
                <c:pt idx="35">
                  <c:v>3295</c:v>
                </c:pt>
                <c:pt idx="36">
                  <c:v>2978</c:v>
                </c:pt>
                <c:pt idx="37">
                  <c:v>2707</c:v>
                </c:pt>
                <c:pt idx="38">
                  <c:v>2889</c:v>
                </c:pt>
                <c:pt idx="39">
                  <c:v>2751</c:v>
                </c:pt>
                <c:pt idx="40">
                  <c:v>3440</c:v>
                </c:pt>
                <c:pt idx="41">
                  <c:v>2569</c:v>
                </c:pt>
                <c:pt idx="42">
                  <c:v>2825</c:v>
                </c:pt>
                <c:pt idx="43">
                  <c:v>2847</c:v>
                </c:pt>
                <c:pt idx="44">
                  <c:v>2754</c:v>
                </c:pt>
                <c:pt idx="45">
                  <c:v>3418</c:v>
                </c:pt>
                <c:pt idx="46">
                  <c:v>2641</c:v>
                </c:pt>
                <c:pt idx="47">
                  <c:v>2576</c:v>
                </c:pt>
                <c:pt idx="48">
                  <c:v>2933</c:v>
                </c:pt>
                <c:pt idx="49">
                  <c:v>2807</c:v>
                </c:pt>
                <c:pt idx="50">
                  <c:v>3715</c:v>
                </c:pt>
                <c:pt idx="51">
                  <c:v>2588</c:v>
                </c:pt>
                <c:pt idx="52">
                  <c:v>2906</c:v>
                </c:pt>
                <c:pt idx="53">
                  <c:v>2816</c:v>
                </c:pt>
                <c:pt idx="54">
                  <c:v>2636</c:v>
                </c:pt>
                <c:pt idx="55">
                  <c:v>3311</c:v>
                </c:pt>
                <c:pt idx="56">
                  <c:v>2659</c:v>
                </c:pt>
                <c:pt idx="57">
                  <c:v>2719</c:v>
                </c:pt>
                <c:pt idx="58">
                  <c:v>2848</c:v>
                </c:pt>
                <c:pt idx="59">
                  <c:v>2703</c:v>
                </c:pt>
                <c:pt idx="60">
                  <c:v>160946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952C-4F66-894F-FBFAF78390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064079"/>
        <c:axId val="171997391"/>
      </c:lineChart>
      <c:catAx>
        <c:axId val="183064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997391"/>
        <c:crosses val="autoZero"/>
        <c:auto val="1"/>
        <c:lblAlgn val="ctr"/>
        <c:lblOffset val="100"/>
        <c:noMultiLvlLbl val="0"/>
      </c:catAx>
      <c:valAx>
        <c:axId val="17199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64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Age of drivers</a:t>
            </a:r>
          </a:p>
        </c:rich>
      </c:tx>
      <c:layout>
        <c:manualLayout>
          <c:xMode val="edge"/>
          <c:yMode val="edge"/>
          <c:x val="0.40754523012834154"/>
          <c:y val="2.2773890618207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'CrashReport (7)'!$E$10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50-4706-B301-E8A30E077B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50-4706-B301-E8A30E077B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50-4706-B301-E8A30E077B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50-4706-B301-E8A30E077B2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F50-4706-B301-E8A30E077B27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'CrashReport (7)'!$A$11:$A$15</c:f>
              <c:strCache>
                <c:ptCount val="5"/>
                <c:pt idx="0">
                  <c:v>0-15</c:v>
                </c:pt>
                <c:pt idx="1">
                  <c:v>16-24</c:v>
                </c:pt>
                <c:pt idx="2">
                  <c:v>25-54</c:v>
                </c:pt>
                <c:pt idx="3">
                  <c:v>55+</c:v>
                </c:pt>
                <c:pt idx="4">
                  <c:v>Unknown</c:v>
                </c:pt>
              </c:strCache>
            </c:strRef>
          </c:cat>
          <c:val>
            <c:numRef>
              <c:f>'CrashReport (7)'!$E$11:$E$15</c:f>
              <c:numCache>
                <c:formatCode>General</c:formatCode>
                <c:ptCount val="5"/>
                <c:pt idx="0">
                  <c:v>788</c:v>
                </c:pt>
                <c:pt idx="1">
                  <c:v>71912</c:v>
                </c:pt>
                <c:pt idx="2">
                  <c:v>168786</c:v>
                </c:pt>
                <c:pt idx="3">
                  <c:v>90405</c:v>
                </c:pt>
                <c:pt idx="4">
                  <c:v>2281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F50-4706-B301-E8A30E077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Driver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5B-400D-B832-CF560AE7D90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5B-400D-B832-CF560AE7D90F}"/>
              </c:ext>
            </c:extLst>
          </c:dPt>
          <c:cat>
            <c:strRef>
              <c:f>'CrashReport (7)'!$B$10:$C$10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'CrashReport (7)'!$B$11:$C$11</c:f>
              <c:numCache>
                <c:formatCode>General</c:formatCode>
                <c:ptCount val="2"/>
                <c:pt idx="0">
                  <c:v>529</c:v>
                </c:pt>
                <c:pt idx="1">
                  <c:v>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64A-B495-866F9D579A91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5B-400D-B832-CF560AE7D90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5B-400D-B832-CF560AE7D90F}"/>
              </c:ext>
            </c:extLst>
          </c:dPt>
          <c:cat>
            <c:strRef>
              <c:f>'CrashReport (7)'!$B$10:$C$10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'CrashReport (7)'!$B$12:$C$12</c:f>
              <c:numCache>
                <c:formatCode>General</c:formatCode>
                <c:ptCount val="2"/>
                <c:pt idx="0">
                  <c:v>49472</c:v>
                </c:pt>
                <c:pt idx="1">
                  <c:v>22421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DC-464A-B495-866F9D579A91}"/>
            </c:ext>
          </c:extLst>
        </c:ser>
        <c:ser>
          <c:idx val="2"/>
          <c:order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05B-400D-B832-CF560AE7D90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05B-400D-B832-CF560AE7D90F}"/>
              </c:ext>
            </c:extLst>
          </c:dPt>
          <c:cat>
            <c:strRef>
              <c:f>'CrashReport (7)'!$B$10:$C$10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'CrashReport (7)'!$B$13:$C$13</c:f>
              <c:numCache>
                <c:formatCode>General</c:formatCode>
                <c:ptCount val="2"/>
                <c:pt idx="0">
                  <c:v>114826</c:v>
                </c:pt>
                <c:pt idx="1">
                  <c:v>53925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DC-464A-B495-866F9D579A91}"/>
            </c:ext>
          </c:extLst>
        </c:ser>
        <c:ser>
          <c:idx val="3"/>
          <c:order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05B-400D-B832-CF560AE7D90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05B-400D-B832-CF560AE7D90F}"/>
              </c:ext>
            </c:extLst>
          </c:dPt>
          <c:cat>
            <c:strRef>
              <c:f>'CrashReport (7)'!$B$10:$C$10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'CrashReport (7)'!$B$14:$C$14</c:f>
              <c:numCache>
                <c:formatCode>General</c:formatCode>
                <c:ptCount val="2"/>
                <c:pt idx="0">
                  <c:v>60959</c:v>
                </c:pt>
                <c:pt idx="1">
                  <c:v>29430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DC-464A-B495-866F9D579A91}"/>
            </c:ext>
          </c:extLst>
        </c:ser>
        <c:ser>
          <c:idx val="4"/>
          <c:order val="4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05B-400D-B832-CF560AE7D90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05B-400D-B832-CF560AE7D90F}"/>
              </c:ext>
            </c:extLst>
          </c:dPt>
          <c:cat>
            <c:strRef>
              <c:f>'CrashReport (7)'!$B$10:$C$10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'CrashReport (7)'!$B$15:$C$15</c:f>
              <c:numCache>
                <c:formatCode>General</c:formatCode>
                <c:ptCount val="2"/>
                <c:pt idx="0">
                  <c:v>402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DC-464A-B495-866F9D579A91}"/>
            </c:ext>
          </c:extLst>
        </c:ser>
        <c:ser>
          <c:idx val="5"/>
          <c:order val="5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BEDC-464A-B495-866F9D579A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BEDC-464A-B495-866F9D579A91}"/>
              </c:ext>
            </c:extLst>
          </c:dPt>
          <c:cat>
            <c:strRef>
              <c:f>'CrashReport (7)'!$B$10:$C$10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'CrashReport (7)'!$B$16:$C$16</c:f>
              <c:numCache>
                <c:formatCode>General</c:formatCode>
                <c:ptCount val="2"/>
                <c:pt idx="0">
                  <c:v>226188</c:v>
                </c:pt>
                <c:pt idx="1">
                  <c:v>106114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EDC-464A-B495-866F9D579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084247611416818"/>
          <c:y val="0.9214786999640896"/>
          <c:w val="0.42202261415662773"/>
          <c:h val="5.03695198237299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'CrashReport (2)'!$B$8:$J$8</cx:f>
        <cx:lvl ptCount="9">
          <cx:pt idx="0">Daylight</cx:pt>
          <cx:pt idx="1">Dark - Not Lighted</cx:pt>
          <cx:pt idx="2">Dark - Lighted</cx:pt>
          <cx:pt idx="3">Dawn</cx:pt>
          <cx:pt idx="4">Dusk</cx:pt>
          <cx:pt idx="5">Dark - Unknown Lighting</cx:pt>
          <cx:pt idx="6">Other</cx:pt>
          <cx:pt idx="7">Not Reported</cx:pt>
          <cx:pt idx="8">Reported as Unknown</cx:pt>
        </cx:lvl>
      </cx:strDim>
      <cx:numDim type="val">
        <cx:f dir="row">'CrashReport (2)'!$B$22:$J$22</cx:f>
        <cx:lvl ptCount="9" formatCode="General">
          <cx:pt idx="0">137612</cx:pt>
          <cx:pt idx="1">80231</cx:pt>
          <cx:pt idx="2">53653</cx:pt>
          <cx:pt idx="3">5407</cx:pt>
          <cx:pt idx="4">6610</cx:pt>
          <cx:pt idx="5">1942</cx:pt>
          <cx:pt idx="6">115</cx:pt>
          <cx:pt idx="7">203</cx:pt>
          <cx:pt idx="8">1154</cx:pt>
        </cx:lvl>
      </cx:numDim>
    </cx:data>
  </cx:chartData>
  <cx:chart>
    <cx:title pos="t" align="ctr" overlay="0">
      <cx:tx>
        <cx:txData>
          <cx:v>Fatal Crashes by Lighting Condition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cap="none" spc="20" baseline="0">
              <a:solidFill>
                <a:sysClr val="windowText" lastClr="000000">
                  <a:lumMod val="50000"/>
                  <a:lumOff val="50000"/>
                </a:sysClr>
              </a:solidFill>
              <a:latin typeface="Calibri" panose="020F0502020204030204"/>
            </a:rPr>
            <a:t>Fatal Crashes by Lighting Condition</a:t>
          </a:r>
        </a:p>
      </cx:txPr>
    </cx:title>
    <cx:plotArea>
      <cx:plotAreaRegion>
        <cx:series layoutId="funnel" uniqueId="{26CCBCAC-50D2-446B-AAAC-871387AACB3C}">
          <cx:tx>
            <cx:txData>
              <cx:f>'CrashReport (2)'!$A$22</cx:f>
              <cx:v>Total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5"/>
        <cx:tickLabels/>
      </cx:axis>
    </cx:plotArea>
  </cx:chart>
  <cx:spPr>
    <a:ln>
      <a:solidFill>
        <a:srgbClr val="9BA8B7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Sheet1!$B$3:$AZ$3</cx:f>
        <cx:lvl ptCount="51">
          <cx:pt idx="0">Alabama</cx:pt>
          <cx:pt idx="1">Alaska</cx:pt>
          <cx:pt idx="2">Arizona</cx:pt>
          <cx:pt idx="3">Arkansas</cx:pt>
          <cx:pt idx="4">California</cx:pt>
          <cx:pt idx="5">Colorado</cx:pt>
          <cx:pt idx="6">Connecticut</cx:pt>
          <cx:pt idx="7">Delaware</cx:pt>
          <cx:pt idx="8">District of Columbia</cx:pt>
          <cx:pt idx="9">Florida</cx:pt>
          <cx:pt idx="10">Georgia</cx:pt>
          <cx:pt idx="11">Hawaii</cx:pt>
          <cx:pt idx="12">Idaho</cx:pt>
          <cx:pt idx="13">Illinois</cx:pt>
          <cx:pt idx="14">Indiana</cx:pt>
          <cx:pt idx="15">Iowa</cx:pt>
          <cx:pt idx="16">Kansas</cx:pt>
          <cx:pt idx="17">Kentucky</cx:pt>
          <cx:pt idx="18">Louisiana</cx:pt>
          <cx:pt idx="19">Maine</cx:pt>
          <cx:pt idx="20">Maryland</cx:pt>
          <cx:pt idx="21">Massachusetts</cx:pt>
          <cx:pt idx="22">Michigan</cx:pt>
          <cx:pt idx="23">Minnesota</cx:pt>
          <cx:pt idx="24">Mississippi</cx:pt>
          <cx:pt idx="25">Missouri</cx:pt>
          <cx:pt idx="26">Montana</cx:pt>
          <cx:pt idx="27">Nebraska</cx:pt>
          <cx:pt idx="28">Nevada</cx:pt>
          <cx:pt idx="29">New Hampshire</cx:pt>
          <cx:pt idx="30">New Jersey</cx:pt>
          <cx:pt idx="31">New Mexico</cx:pt>
          <cx:pt idx="32">New York</cx:pt>
          <cx:pt idx="33">North Carolina</cx:pt>
          <cx:pt idx="34">North Dakota</cx:pt>
          <cx:pt idx="35">Ohio</cx:pt>
          <cx:pt idx="36">Oklahoma</cx:pt>
          <cx:pt idx="37">Oregon</cx:pt>
          <cx:pt idx="38">Pennsylvania</cx:pt>
          <cx:pt idx="39">Rhode Island</cx:pt>
          <cx:pt idx="40">South Carolina</cx:pt>
          <cx:pt idx="41">South Dakota</cx:pt>
          <cx:pt idx="42">Tennessee</cx:pt>
          <cx:pt idx="43">Texas</cx:pt>
          <cx:pt idx="44">Utah</cx:pt>
          <cx:pt idx="45">Vermont</cx:pt>
          <cx:pt idx="46">Virginia</cx:pt>
          <cx:pt idx="47">Washington</cx:pt>
          <cx:pt idx="48">West Virginia</cx:pt>
          <cx:pt idx="49">Wisconsin</cx:pt>
          <cx:pt idx="50">Wyoming</cx:pt>
        </cx:lvl>
      </cx:strDim>
      <cx:numDim type="size">
        <cx:f dir="row">Sheet1!$B$4:$AZ$4</cx:f>
        <cx:lvl ptCount="51" formatCode="General">
          <cx:pt idx="0">4250</cx:pt>
          <cx:pt idx="1">350</cx:pt>
          <cx:pt idx="2">4208</cx:pt>
          <cx:pt idx="3">2389</cx:pt>
          <cx:pt idx="4">16350</cx:pt>
          <cx:pt idx="5">2704</cx:pt>
          <cx:pt idx="6">1322</cx:pt>
          <cx:pt idx="7">568</cx:pt>
          <cx:pt idx="8">129</cx:pt>
          <cx:pt idx="9">13810</cx:pt>
          <cx:pt idx="10">6680</cx:pt>
          <cx:pt idx="11">494</cx:pt>
          <cx:pt idx="12">1041</cx:pt>
          <cx:pt idx="13">4705</cx:pt>
          <cx:pt idx="14">3844</cx:pt>
          <cx:pt idx="15">1517</cx:pt>
          <cx:pt idx="16">1817</cx:pt>
          <cx:pt idx="17">3454</cx:pt>
          <cx:pt idx="18">3488</cx:pt>
          <cx:pt idx="19">700</cx:pt>
          <cx:pt idx="20">2371</cx:pt>
          <cx:pt idx="21">1695</cx:pt>
          <cx:pt idx="22">4553</cx:pt>
          <cx:pt idx="23">1746</cx:pt>
          <cx:pt idx="24">2978</cx:pt>
          <cx:pt idx="25">4084</cx:pt>
          <cx:pt idx="26">888</cx:pt>
          <cx:pt idx="27">1026</cx:pt>
          <cx:pt idx="28">1461</cx:pt>
          <cx:pt idx="29">554</cx:pt>
          <cx:pt idx="30">2730</cx:pt>
          <cx:pt idx="31">1661</cx:pt>
          <cx:pt idx="32">4850</cx:pt>
          <cx:pt idx="33">6438</cx:pt>
          <cx:pt idx="34">535</cx:pt>
          <cx:pt idx="35">5089</cx:pt>
          <cx:pt idx="36">3023</cx:pt>
          <cx:pt idx="37">2034</cx:pt>
          <cx:pt idx="38">5483</cx:pt>
          <cx:pt idx="39">273</cx:pt>
          <cx:pt idx="40">4503</cx:pt>
          <cx:pt idx="41">565</cx:pt>
          <cx:pt idx="42">4659</cx:pt>
          <cx:pt idx="43">16464</cx:pt>
          <cx:pt idx="44">1223</cx:pt>
          <cx:pt idx="45">272</cx:pt>
          <cx:pt idx="46">3654</cx:pt>
          <cx:pt idx="47">2463</cx:pt>
          <cx:pt idx="48">1283</cx:pt>
          <cx:pt idx="49">2613</cx:pt>
          <cx:pt idx="50">565</cx:pt>
        </cx:lvl>
      </cx:numDim>
    </cx:data>
  </cx:chartData>
  <cx:chart>
    <cx:plotArea>
      <cx:plotAreaRegion>
        <cx:series layoutId="treemap" uniqueId="{4D6B6165-FE9B-4968-A4E8-754324ACCCE3}"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alpha val="50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cap="none" spc="2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100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AEFCC-5710-40C0-A673-B24DE8BA6E65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F0A94-6CD1-4D42-904D-F1B4A7EE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2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  <a:p>
            <a:endParaRPr lang="en-US" dirty="0"/>
          </a:p>
          <a:p>
            <a:r>
              <a:rPr lang="en-US" dirty="0"/>
              <a:t>complete with a clear motivation, </a:t>
            </a:r>
          </a:p>
          <a:p>
            <a:r>
              <a:rPr lang="en-US" dirty="0"/>
              <a:t>full description with examples</a:t>
            </a:r>
          </a:p>
          <a:p>
            <a:r>
              <a:rPr lang="en-US" dirty="0"/>
              <a:t>careful evaluation of the effectiveness of the solution</a:t>
            </a:r>
          </a:p>
          <a:p>
            <a:r>
              <a:rPr lang="en-US" dirty="0"/>
              <a:t>detailed description of your data set</a:t>
            </a:r>
          </a:p>
          <a:p>
            <a:r>
              <a:rPr lang="en-US" dirty="0"/>
              <a:t>code (in GitHub) of your system</a:t>
            </a:r>
          </a:p>
          <a:p>
            <a:r>
              <a:rPr lang="en-US" dirty="0"/>
              <a:t>key technologies used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experimental charts</a:t>
            </a:r>
          </a:p>
          <a:p>
            <a:r>
              <a:rPr lang="en-US" dirty="0"/>
              <a:t>sample runs</a:t>
            </a:r>
          </a:p>
          <a:p>
            <a:r>
              <a:rPr lang="en-US" dirty="0"/>
              <a:t>detailed analysis of the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F0A94-6CD1-4D42-904D-F1B4A7EEE7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4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bags/DS50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hyperlink" Target="http://ds504-env.eba-pt3mwwtx.us-east-2.elasticbeanstal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bags/DS50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slide" Target="slide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slide" Target="slide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6217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ds504-env.eba-pt3mwwtx.us-east-2.elasticbeanstal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6217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6217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goal-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lus-green-button-add-positive-297823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tsa.gov/content/nhtsa-ftp" TargetMode="External"/><Relationship Id="rId2" Type="http://schemas.openxmlformats.org/officeDocument/2006/relationships/hyperlink" Target="https://www.nhtsa.gov/crash-data-systems/crash-report-sampling-syste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ulturadoconhecimento.blogspot.com/2009/12/entenda-as-diferencas-entre.html" TargetMode="Externa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tsa.gov/crash-data-systems/crash-report-sampling-system" TargetMode="External"/><Relationship Id="rId2" Type="http://schemas.openxmlformats.org/officeDocument/2006/relationships/hyperlink" Target="https://www.nhtsa.gov/crash-data-systems/fatality-analysis-reporting-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s://www.nhtsa.gov/national-automotive-sampling-system-nass/nass-general-estimates-syste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tsa.gov/crash-data-systems/fatality-analysis-reporting-system" TargetMode="Externa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791259" cy="3686015"/>
          </a:xfrm>
        </p:spPr>
        <p:txBody>
          <a:bodyPr>
            <a:normAutofit/>
          </a:bodyPr>
          <a:lstStyle/>
          <a:p>
            <a:r>
              <a:rPr lang="en-US" sz="8000" dirty="0"/>
              <a:t>Accident Safety </a:t>
            </a:r>
            <a:br>
              <a:rPr lang="en-US" sz="8000" dirty="0"/>
            </a:br>
            <a:r>
              <a:rPr lang="en-US" sz="8000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204671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Jeffrey Baglioni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DS 504</a:t>
            </a:r>
          </a:p>
          <a:p>
            <a:r>
              <a:rPr lang="en-US" dirty="0">
                <a:hlinkClick r:id="rId3"/>
              </a:rPr>
              <a:t>https://github.com/jefbags/DS504</a:t>
            </a:r>
            <a:endParaRPr lang="en-US" dirty="0"/>
          </a:p>
          <a:p>
            <a:r>
              <a:rPr lang="en-US" dirty="0">
                <a:hlinkClick r:id="rId4"/>
              </a:rPr>
              <a:t>Sample Web App</a:t>
            </a:r>
            <a:endParaRPr lang="en-US" dirty="0"/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BBDF0BD-6BB6-472D-B876-4008DCDEBC88}"/>
              </a:ext>
            </a:extLst>
          </p:cNvPr>
          <p:cNvSpPr/>
          <p:nvPr/>
        </p:nvSpPr>
        <p:spPr>
          <a:xfrm>
            <a:off x="8014" y="6"/>
            <a:ext cx="4932515" cy="6857993"/>
          </a:xfrm>
          <a:prstGeom prst="rect">
            <a:avLst/>
          </a:prstGeom>
          <a:blipFill dpi="0" rotWithShape="1">
            <a:blip r:embed="rId5">
              <a:alphaModFix amt="4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08A0-8F04-4E0D-A19E-8E8E6134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007" y="1819839"/>
            <a:ext cx="10058400" cy="1450757"/>
          </a:xfrm>
        </p:spPr>
        <p:txBody>
          <a:bodyPr/>
          <a:lstStyle/>
          <a:p>
            <a:r>
              <a:rPr lang="en-US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136034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B886-2483-4B2E-9538-08F9C819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E93E5-1131-48C1-A273-C1D5576BB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All data code stored online in </a:t>
            </a:r>
            <a:r>
              <a:rPr lang="en-US" dirty="0" err="1"/>
              <a:t>Githib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https://github.com/jefbags/DS504</a:t>
            </a:r>
            <a:r>
              <a:rPr lang="en-US" dirty="0"/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Complete datasets from 2016-2018 CRSS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All relevant pre-crash related fields initially incorporated into one Pandas </a:t>
            </a:r>
            <a:r>
              <a:rPr lang="en-US" dirty="0" err="1"/>
              <a:t>dataframe</a:t>
            </a:r>
            <a:r>
              <a:rPr lang="en-US" dirty="0"/>
              <a:t>, see next slide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Shape of the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149871 accidents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28 features encoded into 360 columns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18655 severe accidents (as defined on slide 13)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Train/Test Split: 33% Test, 66% Train, testing on the Accident Severity column</a:t>
            </a:r>
          </a:p>
        </p:txBody>
      </p:sp>
    </p:spTree>
    <p:extLst>
      <p:ext uri="{BB962C8B-B14F-4D97-AF65-F5344CB8AC3E}">
        <p14:creationId xmlns:p14="http://schemas.microsoft.com/office/powerpoint/2010/main" val="129323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AE45-C9E3-492F-BF08-6D96DEE7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A4FBC-E6E7-4951-84DA-D8FC0B813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 was the primary coding language in concert with the following primary libraries:</a:t>
            </a:r>
          </a:p>
          <a:p>
            <a:pPr marL="0" indent="0">
              <a:buNone/>
            </a:pPr>
            <a:r>
              <a:rPr lang="en-US" u="sng" dirty="0"/>
              <a:t>Data modeling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, Pandas, </a:t>
            </a:r>
            <a:r>
              <a:rPr lang="en-US" dirty="0" err="1"/>
              <a:t>Jupyter</a:t>
            </a:r>
            <a:r>
              <a:rPr lang="en-US" dirty="0"/>
              <a:t> Notebook, Scikit, Seaborn, Matplotlib, </a:t>
            </a:r>
            <a:r>
              <a:rPr lang="en-US" dirty="0" err="1"/>
              <a:t>Shap</a:t>
            </a:r>
            <a:r>
              <a:rPr lang="en-US" dirty="0"/>
              <a:t>, Scikit-plot, Google COLAB</a:t>
            </a:r>
          </a:p>
          <a:p>
            <a:pPr marL="0" indent="0">
              <a:buNone/>
            </a:pPr>
            <a:r>
              <a:rPr lang="en-US" u="sng" dirty="0"/>
              <a:t>Webapp</a:t>
            </a:r>
          </a:p>
          <a:p>
            <a:r>
              <a:rPr lang="en-US" dirty="0"/>
              <a:t>Flask, AWS Elastic Beanstalk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9A46E-0708-46C4-8356-25F7456A9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09" y="3672225"/>
            <a:ext cx="2567708" cy="25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8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414C6-20B3-4866-B7AB-A1B1A53B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FCF785-D223-4902-B013-9E44B2E3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0839" y="1011981"/>
            <a:ext cx="2733881" cy="6435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2CB77A-4E80-4D14-BC9B-24CD2C7E3D73}"/>
              </a:ext>
            </a:extLst>
          </p:cNvPr>
          <p:cNvSpPr txBox="1">
            <a:spLocks/>
          </p:cNvSpPr>
          <p:nvPr/>
        </p:nvSpPr>
        <p:spPr>
          <a:xfrm>
            <a:off x="12496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from the CRSS database has been assessed for any </a:t>
            </a:r>
            <a:r>
              <a:rPr lang="en-US" b="1" dirty="0"/>
              <a:t>PRE-CRASH</a:t>
            </a:r>
            <a:r>
              <a:rPr lang="en-US" dirty="0"/>
              <a:t> factors that could contribute to an accident. Key data fields in this database include: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CBD86B21-695A-4CA7-B7EB-24E4618CE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47882"/>
              </p:ext>
            </p:extLst>
          </p:nvPr>
        </p:nvGraphicFramePr>
        <p:xfrm>
          <a:off x="1634836" y="3105960"/>
          <a:ext cx="864523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932">
                  <a:extLst>
                    <a:ext uri="{9D8B030D-6E8A-4147-A177-3AD203B41FA5}">
                      <a16:colId xmlns:a16="http://schemas.microsoft.com/office/drawing/2014/main" val="795404196"/>
                    </a:ext>
                  </a:extLst>
                </a:gridCol>
                <a:gridCol w="3073932">
                  <a:extLst>
                    <a:ext uri="{9D8B030D-6E8A-4147-A177-3AD203B41FA5}">
                      <a16:colId xmlns:a16="http://schemas.microsoft.com/office/drawing/2014/main" val="94030690"/>
                    </a:ext>
                  </a:extLst>
                </a:gridCol>
                <a:gridCol w="2497372">
                  <a:extLst>
                    <a:ext uri="{9D8B030D-6E8A-4147-A177-3AD203B41FA5}">
                      <a16:colId xmlns:a16="http://schemas.microsoft.com/office/drawing/2014/main" val="35547055"/>
                    </a:ext>
                  </a:extLst>
                </a:gridCol>
              </a:tblGrid>
              <a:tr h="204331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Fatalities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Crash Type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Date/Time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Holidays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Location – Region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Distracted Driver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Driver 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Road Conditions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Pedestrian involvement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Weather Conditions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Motorcycle involvement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Vehicle Make/Model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Road Conditions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Road Type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Protective Gear Used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Drug/Alcohol Use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Lighting Conditions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Drowsy Driver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5826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E3D051-C057-431E-B861-86980042DA0A}"/>
              </a:ext>
            </a:extLst>
          </p:cNvPr>
          <p:cNvSpPr txBox="1"/>
          <p:nvPr/>
        </p:nvSpPr>
        <p:spPr>
          <a:xfrm>
            <a:off x="1097280" y="5998122"/>
            <a:ext cx="1005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>
                <a:hlinkClick r:id="rId4" action="ppaction://hlinksldjump"/>
              </a:rPr>
              <a:t>Please see Appendix A </a:t>
            </a:r>
            <a:r>
              <a:rPr lang="en-US" sz="1400" dirty="0"/>
              <a:t>for the complete CRSS data map</a:t>
            </a:r>
          </a:p>
        </p:txBody>
      </p:sp>
    </p:spTree>
    <p:extLst>
      <p:ext uri="{BB962C8B-B14F-4D97-AF65-F5344CB8AC3E}">
        <p14:creationId xmlns:p14="http://schemas.microsoft.com/office/powerpoint/2010/main" val="121734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04775"/>
            <a:ext cx="10058400" cy="1450757"/>
          </a:xfrm>
        </p:spPr>
        <p:txBody>
          <a:bodyPr/>
          <a:lstStyle/>
          <a:p>
            <a:r>
              <a:rPr lang="en-US" dirty="0"/>
              <a:t>Prediction (y)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414C6-20B3-4866-B7AB-A1B1A53B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FCF785-D223-4902-B013-9E44B2E3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0839" y="1011981"/>
            <a:ext cx="2733881" cy="6435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2CB77A-4E80-4D14-BC9B-24CD2C7E3D73}"/>
              </a:ext>
            </a:extLst>
          </p:cNvPr>
          <p:cNvSpPr txBox="1">
            <a:spLocks/>
          </p:cNvSpPr>
          <p:nvPr/>
        </p:nvSpPr>
        <p:spPr>
          <a:xfrm>
            <a:off x="1249680" y="2108201"/>
            <a:ext cx="10058400" cy="11245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The purpose of the model will be to predict whether an accident will be “severe” or not given a combination of its features.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D051-C057-431E-B861-86980042DA0A}"/>
              </a:ext>
            </a:extLst>
          </p:cNvPr>
          <p:cNvSpPr txBox="1"/>
          <p:nvPr/>
        </p:nvSpPr>
        <p:spPr>
          <a:xfrm>
            <a:off x="1097280" y="5998122"/>
            <a:ext cx="1005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>
                <a:hlinkClick r:id="rId4" action="ppaction://hlinksldjump"/>
              </a:rPr>
              <a:t>Please see Appendix A </a:t>
            </a:r>
            <a:r>
              <a:rPr lang="en-US" sz="1400" dirty="0"/>
              <a:t>for the complete CRSS data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A6F65-96A8-4D52-92F0-AA014FD5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447" y="2516908"/>
            <a:ext cx="4452097" cy="2978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3D2E40-8B69-41D8-9368-A7A17B3B1F3D}"/>
              </a:ext>
            </a:extLst>
          </p:cNvPr>
          <p:cNvSpPr txBox="1"/>
          <p:nvPr/>
        </p:nvSpPr>
        <p:spPr>
          <a:xfrm>
            <a:off x="1097280" y="2927910"/>
            <a:ext cx="62751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Utilized existing crash severity rating field, that utilizes a scale from 0 to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two most severe ratings, 3 and 4 were encoded into a new field: ‘SEV_ACC’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Any accident rated with a 3 or 4 is encoded with a 1 in SEV_ACC, otherwise it is a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5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04775"/>
            <a:ext cx="10058400" cy="1450757"/>
          </a:xfrm>
        </p:spPr>
        <p:txBody>
          <a:bodyPr/>
          <a:lstStyle/>
          <a:p>
            <a:r>
              <a:rPr lang="en-US" dirty="0"/>
              <a:t>Prediction (y)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414C6-20B3-4866-B7AB-A1B1A53B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FCF785-D223-4902-B013-9E44B2E3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0839" y="1011981"/>
            <a:ext cx="2733881" cy="6435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2CB77A-4E80-4D14-BC9B-24CD2C7E3D73}"/>
              </a:ext>
            </a:extLst>
          </p:cNvPr>
          <p:cNvSpPr txBox="1">
            <a:spLocks/>
          </p:cNvSpPr>
          <p:nvPr/>
        </p:nvSpPr>
        <p:spPr>
          <a:xfrm>
            <a:off x="1249680" y="2108201"/>
            <a:ext cx="10058400" cy="11245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The purpose of the model will be to predict whether an accident will be “severe” or not given a combination of its features.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D051-C057-431E-B861-86980042DA0A}"/>
              </a:ext>
            </a:extLst>
          </p:cNvPr>
          <p:cNvSpPr txBox="1"/>
          <p:nvPr/>
        </p:nvSpPr>
        <p:spPr>
          <a:xfrm>
            <a:off x="1097280" y="5998122"/>
            <a:ext cx="1005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>
                <a:hlinkClick r:id="rId4" action="ppaction://hlinksldjump"/>
              </a:rPr>
              <a:t>Please see Appendix A </a:t>
            </a:r>
            <a:r>
              <a:rPr lang="en-US" sz="1400" dirty="0"/>
              <a:t>for the complete CRSS data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A6F65-96A8-4D52-92F0-AA014FD5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447" y="2516908"/>
            <a:ext cx="4452097" cy="2978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3D2E40-8B69-41D8-9368-A7A17B3B1F3D}"/>
              </a:ext>
            </a:extLst>
          </p:cNvPr>
          <p:cNvSpPr txBox="1"/>
          <p:nvPr/>
        </p:nvSpPr>
        <p:spPr>
          <a:xfrm>
            <a:off x="1097280" y="2927910"/>
            <a:ext cx="62751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Utilized existing crash severity rating field, that utilizes a scale from 0 to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two most severe ratings, 3 and 4 were encoded into a new field: ‘SEV_ACC’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Any accident rated with a 3 or 4 is encoded with a 1 in SEV_ACC, otherwise it is a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89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04775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Refinement Part 1: Top 30 </a:t>
            </a:r>
            <a:br>
              <a:rPr lang="en-US" dirty="0"/>
            </a:br>
            <a:r>
              <a:rPr lang="en-US" dirty="0"/>
              <a:t>Features Importance – Gini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2CB77A-4E80-4D14-BC9B-24CD2C7E3D73}"/>
              </a:ext>
            </a:extLst>
          </p:cNvPr>
          <p:cNvSpPr txBox="1">
            <a:spLocks/>
          </p:cNvSpPr>
          <p:nvPr/>
        </p:nvSpPr>
        <p:spPr>
          <a:xfrm>
            <a:off x="1097280" y="1931874"/>
            <a:ext cx="5575993" cy="17248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 determine which features have the greatest impact on a sever accident, 28 pre-crash factors were assessed by encoding into 360 columns to assess their relation to the outcome using Random Forest Classifier Feature Importance.  These included: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44DCC8-D792-43B3-BDD6-660673597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7" y="1931874"/>
            <a:ext cx="5093856" cy="4436599"/>
          </a:xfrm>
          <a:prstGeom prst="rect">
            <a:avLst/>
          </a:prstGeom>
          <a:ln w="3175">
            <a:noFill/>
          </a:ln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4F7836-6AA5-425D-82A6-BEC0F59DC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56579"/>
              </p:ext>
            </p:extLst>
          </p:nvPr>
        </p:nvGraphicFramePr>
        <p:xfrm>
          <a:off x="1097279" y="3731952"/>
          <a:ext cx="557599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997">
                  <a:extLst>
                    <a:ext uri="{9D8B030D-6E8A-4147-A177-3AD203B41FA5}">
                      <a16:colId xmlns:a16="http://schemas.microsoft.com/office/drawing/2014/main" val="1306213751"/>
                    </a:ext>
                  </a:extLst>
                </a:gridCol>
                <a:gridCol w="2787997">
                  <a:extLst>
                    <a:ext uri="{9D8B030D-6E8A-4147-A177-3AD203B41FA5}">
                      <a16:colId xmlns:a16="http://schemas.microsoft.com/office/drawing/2014/main" val="87159590"/>
                    </a:ext>
                  </a:extLst>
                </a:gridCol>
              </a:tblGrid>
              <a:tr h="318148">
                <a:tc>
                  <a:txBody>
                    <a:bodyPr/>
                    <a:lstStyle/>
                    <a:p>
                      <a:r>
                        <a:rPr lang="en-US" sz="1600" dirty="0"/>
                        <a:t>Age/Sex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Day of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99261"/>
                  </a:ext>
                </a:extLst>
              </a:tr>
              <a:tr h="318148">
                <a:tc>
                  <a:txBody>
                    <a:bodyPr/>
                    <a:lstStyle/>
                    <a:p>
                      <a:r>
                        <a:rPr lang="en-US" sz="1600" dirty="0"/>
                        <a:t>Seatbelt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City/Rural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484047"/>
                  </a:ext>
                </a:extLst>
              </a:tr>
              <a:tr h="318148">
                <a:tc>
                  <a:txBody>
                    <a:bodyPr/>
                    <a:lstStyle/>
                    <a:p>
                      <a:r>
                        <a:rPr lang="en-US" sz="1600" dirty="0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Alcohol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318835"/>
                  </a:ext>
                </a:extLst>
              </a:tr>
              <a:tr h="318148">
                <a:tc>
                  <a:txBody>
                    <a:bodyPr/>
                    <a:lstStyle/>
                    <a:p>
                      <a:r>
                        <a:rPr lang="en-US" sz="1600" dirty="0"/>
                        <a:t>Vehicle 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61317"/>
                  </a:ext>
                </a:extLst>
              </a:tr>
              <a:tr h="556759">
                <a:tc>
                  <a:txBody>
                    <a:bodyPr/>
                    <a:lstStyle/>
                    <a:p>
                      <a:r>
                        <a:rPr lang="fr-FR" sz="1600" dirty="0"/>
                        <a:t>Crash </a:t>
                      </a:r>
                      <a:r>
                        <a:rPr lang="fr-FR" sz="1600" dirty="0" err="1"/>
                        <a:t>circumstances</a:t>
                      </a:r>
                      <a:r>
                        <a:rPr lang="fr-FR" sz="1600" dirty="0"/>
                        <a:t> (construction, </a:t>
                      </a:r>
                      <a:r>
                        <a:rPr lang="fr-FR" sz="1600" dirty="0" err="1"/>
                        <a:t>school</a:t>
                      </a:r>
                      <a:r>
                        <a:rPr lang="fr-FR" sz="1600" dirty="0"/>
                        <a:t> etc.)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Road Conditions (Grade, Curve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97032"/>
                  </a:ext>
                </a:extLst>
              </a:tr>
              <a:tr h="318148">
                <a:tc>
                  <a:txBody>
                    <a:bodyPr/>
                    <a:lstStyle/>
                    <a:p>
                      <a:r>
                        <a:rPr lang="en-US" sz="1600" dirty="0"/>
                        <a:t>Intersection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Lighting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208259"/>
                  </a:ext>
                </a:extLst>
              </a:tr>
              <a:tr h="318148">
                <a:tc>
                  <a:txBody>
                    <a:bodyPr/>
                    <a:lstStyle/>
                    <a:p>
                      <a:r>
                        <a:rPr lang="en-US" sz="1600" dirty="0"/>
                        <a:t>Drive Distractions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934927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8EDF5D-6513-4A6F-BB6D-AB8C6A5436C9}"/>
              </a:ext>
            </a:extLst>
          </p:cNvPr>
          <p:cNvCxnSpPr>
            <a:cxnSpLocks/>
          </p:cNvCxnSpPr>
          <p:nvPr/>
        </p:nvCxnSpPr>
        <p:spPr>
          <a:xfrm flipV="1">
            <a:off x="6719455" y="2013527"/>
            <a:ext cx="0" cy="4197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14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34FF-B9C2-41F5-BA18-739D05A4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55993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Refinement Part 2: Top 20 Permutation Based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767C-EAFF-48C6-A706-FC4CCEF27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178829" cy="2140526"/>
          </a:xfrm>
        </p:spPr>
        <p:txBody>
          <a:bodyPr>
            <a:normAutofit/>
          </a:bodyPr>
          <a:lstStyle/>
          <a:p>
            <a:r>
              <a:rPr lang="en-US" dirty="0"/>
              <a:t>Additionally, Random Forest Classifier’s </a:t>
            </a:r>
            <a:r>
              <a:rPr lang="en-US" b="1" dirty="0"/>
              <a:t>Permutation Based Feature Importance</a:t>
            </a:r>
            <a:r>
              <a:rPr lang="en-US" dirty="0"/>
              <a:t> was calculated to confirm previous results. The outcome was similar, with the addition of the following features: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BAE2F-D862-40DA-84CD-E2769241B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58" y="1888836"/>
            <a:ext cx="5734550" cy="45225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4571AD-A7B5-42E7-9BEA-7823BBAE02A5}"/>
              </a:ext>
            </a:extLst>
          </p:cNvPr>
          <p:cNvCxnSpPr>
            <a:cxnSpLocks/>
          </p:cNvCxnSpPr>
          <p:nvPr/>
        </p:nvCxnSpPr>
        <p:spPr>
          <a:xfrm flipV="1">
            <a:off x="6276109" y="1888836"/>
            <a:ext cx="0" cy="4197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A675D66-F193-4789-AE7C-92600909D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080088"/>
              </p:ext>
            </p:extLst>
          </p:nvPr>
        </p:nvGraphicFramePr>
        <p:xfrm>
          <a:off x="1097279" y="3892280"/>
          <a:ext cx="4712393" cy="1783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2393">
                  <a:extLst>
                    <a:ext uri="{9D8B030D-6E8A-4147-A177-3AD203B41FA5}">
                      <a16:colId xmlns:a16="http://schemas.microsoft.com/office/drawing/2014/main" val="1877007768"/>
                    </a:ext>
                  </a:extLst>
                </a:gridCol>
              </a:tblGrid>
              <a:tr h="571693">
                <a:tc>
                  <a:txBody>
                    <a:bodyPr/>
                    <a:lstStyle/>
                    <a:p>
                      <a:r>
                        <a:rPr lang="en-US" dirty="0"/>
                        <a:t>- First Harmful Event (what caused the crash?)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12445"/>
                  </a:ext>
                </a:extLst>
              </a:tr>
              <a:tr h="571693">
                <a:tc>
                  <a:txBody>
                    <a:bodyPr/>
                    <a:lstStyle/>
                    <a:p>
                      <a:r>
                        <a:rPr lang="en-US" dirty="0"/>
                        <a:t>-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53513"/>
                  </a:ext>
                </a:extLst>
              </a:tr>
              <a:tr h="5716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Impaired driver (DUI and Asleep)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61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91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1221-4277-42B7-9D08-2DDBAC73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 Part 3: Features Reduction - Removed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C281F-181B-4AD7-B947-CA1247280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801254"/>
          </a:xfrm>
        </p:spPr>
        <p:txBody>
          <a:bodyPr/>
          <a:lstStyle/>
          <a:p>
            <a:r>
              <a:rPr lang="en-US" dirty="0"/>
              <a:t>Based on the features importance analysis, the following were removed from the consideration from the dataset for the following reasons.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0D4E2F-8B11-48BF-B328-8B7FC2AB8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47223"/>
              </p:ext>
            </p:extLst>
          </p:nvPr>
        </p:nvGraphicFramePr>
        <p:xfrm>
          <a:off x="1168400" y="2857883"/>
          <a:ext cx="9987280" cy="2711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855">
                  <a:extLst>
                    <a:ext uri="{9D8B030D-6E8A-4147-A177-3AD203B41FA5}">
                      <a16:colId xmlns:a16="http://schemas.microsoft.com/office/drawing/2014/main" val="1686779058"/>
                    </a:ext>
                  </a:extLst>
                </a:gridCol>
                <a:gridCol w="7433425">
                  <a:extLst>
                    <a:ext uri="{9D8B030D-6E8A-4147-A177-3AD203B41FA5}">
                      <a16:colId xmlns:a16="http://schemas.microsoft.com/office/drawing/2014/main" val="760479952"/>
                    </a:ext>
                  </a:extLst>
                </a:gridCol>
              </a:tblGrid>
              <a:tr h="391205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Rationale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21443"/>
                  </a:ext>
                </a:extLst>
              </a:tr>
              <a:tr h="1254001">
                <a:tc>
                  <a:txBody>
                    <a:bodyPr/>
                    <a:lstStyle/>
                    <a:p>
                      <a:r>
                        <a:rPr lang="en-US" dirty="0"/>
                        <a:t>Age, </a:t>
                      </a:r>
                    </a:p>
                    <a:p>
                      <a:r>
                        <a:rPr lang="en-US" dirty="0"/>
                        <a:t>Sex, </a:t>
                      </a:r>
                    </a:p>
                    <a:p>
                      <a:r>
                        <a:rPr lang="en-US" dirty="0"/>
                        <a:t>Month, </a:t>
                      </a:r>
                    </a:p>
                    <a:p>
                      <a:r>
                        <a:rPr lang="en-US" dirty="0"/>
                        <a:t>Day of the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Although significant, these are not interesting features, and generally speaking are not related to a behavior or other action that could be changed.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161532"/>
                  </a:ext>
                </a:extLst>
              </a:tr>
              <a:tr h="391205">
                <a:tc>
                  <a:txBody>
                    <a:bodyPr/>
                    <a:lstStyle/>
                    <a:p>
                      <a:r>
                        <a:rPr lang="en-US" dirty="0"/>
                        <a:t>First Harmful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is not pre-crash information (too predictive)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537633"/>
                  </a:ext>
                </a:extLst>
              </a:tr>
              <a:tr h="675231"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While interesting, it is not really relevant to improving driving safety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02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510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08A0-8F04-4E0D-A19E-8E8E6134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007" y="1819839"/>
            <a:ext cx="10058400" cy="145075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04493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“Don’t learn safety by accident.”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Unknown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64C-54DF-4162-A2A0-24F07E0A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1" y="416882"/>
            <a:ext cx="10058400" cy="1174448"/>
          </a:xfrm>
        </p:spPr>
        <p:txBody>
          <a:bodyPr/>
          <a:lstStyle/>
          <a:p>
            <a:r>
              <a:rPr lang="en-US" dirty="0"/>
              <a:t>Results – Model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B8CD5-CDC8-4B08-BAB7-F34B2B4D3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37009" y="745420"/>
            <a:ext cx="1669472" cy="1112981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8418991-4637-4D37-AB30-12A1159B7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18808"/>
              </p:ext>
            </p:extLst>
          </p:nvPr>
        </p:nvGraphicFramePr>
        <p:xfrm>
          <a:off x="1194568" y="2501524"/>
          <a:ext cx="10875819" cy="4152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5273">
                  <a:extLst>
                    <a:ext uri="{9D8B030D-6E8A-4147-A177-3AD203B41FA5}">
                      <a16:colId xmlns:a16="http://schemas.microsoft.com/office/drawing/2014/main" val="2858712052"/>
                    </a:ext>
                  </a:extLst>
                </a:gridCol>
                <a:gridCol w="3625273">
                  <a:extLst>
                    <a:ext uri="{9D8B030D-6E8A-4147-A177-3AD203B41FA5}">
                      <a16:colId xmlns:a16="http://schemas.microsoft.com/office/drawing/2014/main" val="2954582461"/>
                    </a:ext>
                  </a:extLst>
                </a:gridCol>
                <a:gridCol w="3625273">
                  <a:extLst>
                    <a:ext uri="{9D8B030D-6E8A-4147-A177-3AD203B41FA5}">
                      <a16:colId xmlns:a16="http://schemas.microsoft.com/office/drawing/2014/main" val="1754805108"/>
                    </a:ext>
                  </a:extLst>
                </a:gridCol>
              </a:tblGrid>
              <a:tr h="464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sng" dirty="0"/>
                        <a:t>Naïve Bayes :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Random Forest Classifier: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Gradient Booster Classifier: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777210"/>
                  </a:ext>
                </a:extLst>
              </a:tr>
              <a:tr h="2952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Accuracy Score: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0.19659104694892637</a:t>
                      </a:r>
                      <a:endParaRPr 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Accuracy Score: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0.8799385337053661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Accuracy Score: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dirty="0"/>
                        <a:t>0.8798576570019006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086438"/>
                  </a:ext>
                </a:extLst>
              </a:tr>
              <a:tr h="2807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=== Mean AUC Score ===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0.5798661476620639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=== Mean AUC Score ===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0.7830277291071646</a:t>
                      </a:r>
                      <a:r>
                        <a:rPr kumimoji="0" lang="en-US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kumimoji="0" lang="en-US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=== Mean AUC Score ===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0.7799693795145941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753030"/>
                  </a:ext>
                </a:extLst>
              </a:tr>
              <a:tr h="226004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79654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2AE0CC-48CA-43ED-9E02-755F84AA8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081" y="1896489"/>
            <a:ext cx="10058400" cy="653472"/>
          </a:xfrm>
        </p:spPr>
        <p:txBody>
          <a:bodyPr>
            <a:normAutofit/>
          </a:bodyPr>
          <a:lstStyle/>
          <a:p>
            <a:r>
              <a:rPr lang="en-US" sz="1600" dirty="0"/>
              <a:t>Three models were tested using the identified features: Naïve Bayes, Random Forest Classifier and Gradient Booster Classifier.  Naïve Bayes performed notably less well.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B9A09-F336-4839-BA3B-5BBD8AA00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89" y="4062911"/>
            <a:ext cx="2458933" cy="2342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0FC22-16D3-44C4-8843-0B0B41A13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821" y="4021348"/>
            <a:ext cx="2399618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85203-CF8B-446A-8968-9536ADC1C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64" y="4062911"/>
            <a:ext cx="2285810" cy="217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1B0F6F-ED78-4975-A119-9C676FAB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661" y="979004"/>
            <a:ext cx="4830418" cy="1781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4764C-54DF-4162-A2A0-24F07E0A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1548"/>
          </a:xfrm>
        </p:spPr>
        <p:txBody>
          <a:bodyPr/>
          <a:lstStyle/>
          <a:p>
            <a:r>
              <a:rPr lang="en-US" dirty="0"/>
              <a:t>Results – Model Scores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8418991-4637-4D37-AB30-12A1159B7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645003"/>
              </p:ext>
            </p:extLst>
          </p:nvPr>
        </p:nvGraphicFramePr>
        <p:xfrm>
          <a:off x="1097280" y="979004"/>
          <a:ext cx="10402294" cy="571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0898">
                  <a:extLst>
                    <a:ext uri="{9D8B030D-6E8A-4147-A177-3AD203B41FA5}">
                      <a16:colId xmlns:a16="http://schemas.microsoft.com/office/drawing/2014/main" val="2858712052"/>
                    </a:ext>
                  </a:extLst>
                </a:gridCol>
                <a:gridCol w="7771396">
                  <a:extLst>
                    <a:ext uri="{9D8B030D-6E8A-4147-A177-3AD203B41FA5}">
                      <a16:colId xmlns:a16="http://schemas.microsoft.com/office/drawing/2014/main" val="2954582461"/>
                    </a:ext>
                  </a:extLst>
                </a:gridCol>
              </a:tblGrid>
              <a:tr h="17846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/>
                        <a:t>Naïve Bayes :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77210"/>
                  </a:ext>
                </a:extLst>
              </a:tr>
              <a:tr h="187305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Random Forest Classifier: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753030"/>
                  </a:ext>
                </a:extLst>
              </a:tr>
              <a:tr h="2057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Gradient Booster Classifier: 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7965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28AA3A2-BAEF-427C-A996-88CE501E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734" y="2798708"/>
            <a:ext cx="4716118" cy="1818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86E85-D9E3-4C39-937B-CCFB204B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34" y="4820478"/>
            <a:ext cx="4765144" cy="178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32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D228-3B73-4F72-8F39-38B36571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3" y="2040859"/>
            <a:ext cx="5772979" cy="2476475"/>
          </a:xfrm>
        </p:spPr>
        <p:txBody>
          <a:bodyPr>
            <a:normAutofit/>
          </a:bodyPr>
          <a:lstStyle/>
          <a:p>
            <a:r>
              <a:rPr lang="en-US" sz="4400" dirty="0"/>
              <a:t>Model Perf:</a:t>
            </a:r>
            <a:br>
              <a:rPr lang="en-US" sz="4400" dirty="0"/>
            </a:br>
            <a:r>
              <a:rPr lang="en-US" sz="4400" dirty="0"/>
              <a:t>Calibration/</a:t>
            </a:r>
            <a:br>
              <a:rPr lang="en-US" sz="4400" dirty="0"/>
            </a:br>
            <a:r>
              <a:rPr lang="en-US" sz="4400" dirty="0"/>
              <a:t>Reliability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98E27-3973-4140-BB5E-3BEA0937C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214350"/>
            <a:ext cx="5292587" cy="64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8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F761-EE2A-4B9E-9FD4-A0D90232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387385" cy="960758"/>
          </a:xfrm>
        </p:spPr>
        <p:txBody>
          <a:bodyPr/>
          <a:lstStyle/>
          <a:p>
            <a:r>
              <a:rPr lang="en-US" dirty="0"/>
              <a:t>Model Perf: AUC-ROC 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6C073-47EA-475F-8B91-F6A062F02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01" y="1247362"/>
            <a:ext cx="5502303" cy="52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3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1095C-29BD-4971-A004-9C92453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751898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Results: Top 10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B7A1F-5C7D-46D0-9FC2-AB1C3A5DB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706" y="1737360"/>
            <a:ext cx="4374211" cy="38037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severe accident is most likely to have the following characteristics.</a:t>
            </a:r>
          </a:p>
          <a:p>
            <a:r>
              <a:rPr lang="en-US" dirty="0"/>
              <a:t>Based on these, we concluded that the results of this analysis are inconclusive at this time, and need further refinement and analysis.</a:t>
            </a:r>
          </a:p>
          <a:p>
            <a:r>
              <a:rPr lang="en-US" dirty="0"/>
              <a:t>The one take-away however is that the number one most likely characteristic is lack of seatbelt. This reinforces guidance that a seatbelt can save lives, and prevent injury.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EEDDF-0D0E-4068-95FC-DFF607667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7"/>
          <a:stretch/>
        </p:blipFill>
        <p:spPr>
          <a:xfrm>
            <a:off x="6620288" y="111772"/>
            <a:ext cx="5309571" cy="6621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E68797-384B-48F1-BBEE-FC905FADA2A3}"/>
              </a:ext>
            </a:extLst>
          </p:cNvPr>
          <p:cNvSpPr txBox="1"/>
          <p:nvPr/>
        </p:nvSpPr>
        <p:spPr>
          <a:xfrm>
            <a:off x="5268152" y="6083643"/>
            <a:ext cx="193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 seatbelt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D2FFB-2E9B-4EF0-A2BD-6CFED9DC72FE}"/>
              </a:ext>
            </a:extLst>
          </p:cNvPr>
          <p:cNvSpPr txBox="1"/>
          <p:nvPr/>
        </p:nvSpPr>
        <p:spPr>
          <a:xfrm>
            <a:off x="5391563" y="4824062"/>
            <a:ext cx="193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Compact SUV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61560-81F7-4B5F-B19B-D5AF557A2F7C}"/>
              </a:ext>
            </a:extLst>
          </p:cNvPr>
          <p:cNvSpPr txBox="1"/>
          <p:nvPr/>
        </p:nvSpPr>
        <p:spPr>
          <a:xfrm>
            <a:off x="5461054" y="5433526"/>
            <a:ext cx="193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 door sedan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FD7C6-C465-46F3-838C-5752979D4CEA}"/>
              </a:ext>
            </a:extLst>
          </p:cNvPr>
          <p:cNvSpPr txBox="1"/>
          <p:nvPr/>
        </p:nvSpPr>
        <p:spPr>
          <a:xfrm>
            <a:off x="5185243" y="4117130"/>
            <a:ext cx="193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Pre-2010 vehicle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0868F-B07F-41BD-9888-C1606F059B0F}"/>
              </a:ext>
            </a:extLst>
          </p:cNvPr>
          <p:cNvSpPr txBox="1"/>
          <p:nvPr/>
        </p:nvSpPr>
        <p:spPr>
          <a:xfrm>
            <a:off x="5401917" y="3515747"/>
            <a:ext cx="193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 distracted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4D4E2-04CA-486B-9994-D6C91CD6D703}"/>
              </a:ext>
            </a:extLst>
          </p:cNvPr>
          <p:cNvSpPr txBox="1"/>
          <p:nvPr/>
        </p:nvSpPr>
        <p:spPr>
          <a:xfrm>
            <a:off x="5527812" y="2852680"/>
            <a:ext cx="193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Light Pickup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5B0DFA-D222-4D93-BC25-81E95E94E179}"/>
              </a:ext>
            </a:extLst>
          </p:cNvPr>
          <p:cNvSpPr txBox="1"/>
          <p:nvPr/>
        </p:nvSpPr>
        <p:spPr>
          <a:xfrm>
            <a:off x="5849178" y="2257210"/>
            <a:ext cx="193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Daylight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AB1BE-431B-463A-8C79-13D7AFCA24D8}"/>
              </a:ext>
            </a:extLst>
          </p:cNvPr>
          <p:cNvSpPr txBox="1"/>
          <p:nvPr/>
        </p:nvSpPr>
        <p:spPr>
          <a:xfrm>
            <a:off x="5419475" y="966342"/>
            <a:ext cx="193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Clear weather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42972-6024-486F-A768-EE1D8C5FE22D}"/>
              </a:ext>
            </a:extLst>
          </p:cNvPr>
          <p:cNvSpPr txBox="1"/>
          <p:nvPr/>
        </p:nvSpPr>
        <p:spPr>
          <a:xfrm>
            <a:off x="5268152" y="370123"/>
            <a:ext cx="193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 intersection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1DF4EA-0F91-4FAE-99A3-FEFE2CAC6BA8}"/>
              </a:ext>
            </a:extLst>
          </p:cNvPr>
          <p:cNvSpPr txBox="1"/>
          <p:nvPr/>
        </p:nvSpPr>
        <p:spPr>
          <a:xfrm>
            <a:off x="5527812" y="1615574"/>
            <a:ext cx="193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Level Ground</a:t>
            </a:r>
          </a:p>
        </p:txBody>
      </p:sp>
    </p:spTree>
    <p:extLst>
      <p:ext uri="{BB962C8B-B14F-4D97-AF65-F5344CB8AC3E}">
        <p14:creationId xmlns:p14="http://schemas.microsoft.com/office/powerpoint/2010/main" val="3128752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D910-9F3C-4E8C-BBE2-879E67D5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E270-FD60-44A9-A914-10337C87A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418" y="3240195"/>
            <a:ext cx="4227484" cy="3760891"/>
          </a:xfrm>
        </p:spPr>
        <p:txBody>
          <a:bodyPr/>
          <a:lstStyle/>
          <a:p>
            <a:r>
              <a:rPr lang="en-US" i="1" dirty="0"/>
              <a:t>A simple Flask web app was created to help test the model and output.   The web app uses the Gradient Booster algorithm to classifier the likelihood of a severe accident given the factors.</a:t>
            </a:r>
          </a:p>
          <a:p>
            <a:r>
              <a:rPr lang="en-US" i="1" dirty="0"/>
              <a:t>The app is hosted on </a:t>
            </a:r>
            <a:r>
              <a:rPr lang="en-US" i="1" dirty="0">
                <a:hlinkClick r:id="rId2"/>
              </a:rPr>
              <a:t>AWS using Elastic Beanstalk</a:t>
            </a:r>
            <a:r>
              <a:rPr lang="en-US" i="1" dirty="0"/>
              <a:t>: </a:t>
            </a:r>
          </a:p>
          <a:p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DA776-465C-4F83-B4EC-686E54BD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97" y="2242530"/>
            <a:ext cx="6767110" cy="3223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B97DD-6681-4E67-8A1A-C5856EE71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642" y="815649"/>
            <a:ext cx="1696260" cy="24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43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08A0-8F04-4E0D-A19E-8E8E6134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007" y="1819839"/>
            <a:ext cx="10058400" cy="1450757"/>
          </a:xfrm>
        </p:spPr>
        <p:txBody>
          <a:bodyPr/>
          <a:lstStyle/>
          <a:p>
            <a:r>
              <a:rPr lang="en-US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275983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64C-54DF-4162-A2A0-24F07E0A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74448"/>
          </a:xfrm>
        </p:spPr>
        <p:txBody>
          <a:bodyPr/>
          <a:lstStyle/>
          <a:p>
            <a:r>
              <a:rPr lang="en-US" dirty="0"/>
              <a:t>Results – Model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B8CD5-CDC8-4B08-BAB7-F34B2B4D3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86208" y="615142"/>
            <a:ext cx="1669472" cy="1112981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8418991-4637-4D37-AB30-12A1159B7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79872"/>
              </p:ext>
            </p:extLst>
          </p:nvPr>
        </p:nvGraphicFramePr>
        <p:xfrm>
          <a:off x="387927" y="1660133"/>
          <a:ext cx="10875819" cy="3996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5273">
                  <a:extLst>
                    <a:ext uri="{9D8B030D-6E8A-4147-A177-3AD203B41FA5}">
                      <a16:colId xmlns:a16="http://schemas.microsoft.com/office/drawing/2014/main" val="2858712052"/>
                    </a:ext>
                  </a:extLst>
                </a:gridCol>
                <a:gridCol w="3625273">
                  <a:extLst>
                    <a:ext uri="{9D8B030D-6E8A-4147-A177-3AD203B41FA5}">
                      <a16:colId xmlns:a16="http://schemas.microsoft.com/office/drawing/2014/main" val="2954582461"/>
                    </a:ext>
                  </a:extLst>
                </a:gridCol>
                <a:gridCol w="3625273">
                  <a:extLst>
                    <a:ext uri="{9D8B030D-6E8A-4147-A177-3AD203B41FA5}">
                      <a16:colId xmlns:a16="http://schemas.microsoft.com/office/drawing/2014/main" val="1754805108"/>
                    </a:ext>
                  </a:extLst>
                </a:gridCol>
              </a:tblGrid>
              <a:tr h="6681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dirty="0"/>
                        <a:t>Naïve Bayes :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Random Forest Classifier: </a:t>
                      </a:r>
                    </a:p>
                    <a:p>
                      <a:endParaRPr lang="en-US" sz="20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Gradient Booster Classifier: </a:t>
                      </a:r>
                    </a:p>
                    <a:p>
                      <a:endParaRPr lang="en-US" sz="20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777210"/>
                  </a:ext>
                </a:extLst>
              </a:tr>
              <a:tr h="848578"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=== Confusion Matrix === 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[[ 3632 39548] 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[ 187 6091]]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=== Confusion Matrix === 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[[42394 786] 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[ 5440 838]]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=== Confusion Matrix === 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[[42779 401] </a:t>
                      </a:r>
                    </a:p>
                    <a:p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[ 5541 737]] </a:t>
                      </a:r>
                      <a:br>
                        <a:rPr lang="fr-FR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79654"/>
                  </a:ext>
                </a:extLst>
              </a:tr>
              <a:tr h="21063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=== All AUC Scores === [0.56141076 0.64080751 0.59449129 0.54919863 0.57286261 0.55053552 0.57057201 0.56593731 0.55970792 0.63313791]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=== All AUC Scores === [0.75735106 0.75770958 0.74640722 0.77185293 0.74394967 0.75619542 0.7552925 0.75383968 0.75657995 0.75511267]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=== All AUC Scores === [0.78666903 0.78032098 0.77393187 0.78451059 0.76576999 0.78283067 0.78013605 0.77774818 0.78518102 0.78259543]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173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05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64C-54DF-4162-A2A0-24F07E0A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74448"/>
          </a:xfrm>
        </p:spPr>
        <p:txBody>
          <a:bodyPr/>
          <a:lstStyle/>
          <a:p>
            <a:r>
              <a:rPr lang="en-US" dirty="0"/>
              <a:t>Appendix – data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F31B3-6A59-49E2-AAD4-BA064954B2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69874" y="1461052"/>
            <a:ext cx="725225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16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7EF6-43B1-4575-90C2-D258FDE9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32275"/>
            <a:ext cx="10058400" cy="1450757"/>
          </a:xfrm>
        </p:spPr>
        <p:txBody>
          <a:bodyPr/>
          <a:lstStyle/>
          <a:p>
            <a:r>
              <a:rPr lang="en-US" dirty="0"/>
              <a:t>Appendix – EDA Charts</a:t>
            </a:r>
          </a:p>
        </p:txBody>
      </p:sp>
    </p:spTree>
    <p:extLst>
      <p:ext uri="{BB962C8B-B14F-4D97-AF65-F5344CB8AC3E}">
        <p14:creationId xmlns:p14="http://schemas.microsoft.com/office/powerpoint/2010/main" val="2159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08A0-8F04-4E0D-A19E-8E8E6134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007" y="1819839"/>
            <a:ext cx="10058400" cy="1450757"/>
          </a:xfrm>
        </p:spPr>
        <p:txBody>
          <a:bodyPr/>
          <a:lstStyle/>
          <a:p>
            <a:r>
              <a:rPr lang="en-US" dirty="0"/>
              <a:t>Project Overview &amp; Goals</a:t>
            </a:r>
          </a:p>
        </p:txBody>
      </p:sp>
    </p:spTree>
    <p:extLst>
      <p:ext uri="{BB962C8B-B14F-4D97-AF65-F5344CB8AC3E}">
        <p14:creationId xmlns:p14="http://schemas.microsoft.com/office/powerpoint/2010/main" val="1751729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Total Fatal Crashes/Year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414C6-20B3-4866-B7AB-A1B1A53B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FCF785-D223-4902-B013-9E44B2E3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0839" y="1011981"/>
            <a:ext cx="2733881" cy="643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AFCDC-CACC-47F0-8F15-5767367C7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47"/>
          <a:stretch/>
        </p:blipFill>
        <p:spPr>
          <a:xfrm>
            <a:off x="1097280" y="1916546"/>
            <a:ext cx="9043306" cy="44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31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Lighting/weather conditions are usually clear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09339B-D931-4159-97DD-AAC1C4BC7E57}"/>
              </a:ext>
            </a:extLst>
          </p:cNvPr>
          <p:cNvSpPr txBox="1"/>
          <p:nvPr/>
        </p:nvSpPr>
        <p:spPr>
          <a:xfrm>
            <a:off x="1097280" y="5120641"/>
            <a:ext cx="10896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thirds (66%) of all crashes have occurred in daylight or lighted conditions, with the other third in the dark. </a:t>
            </a:r>
          </a:p>
          <a:p>
            <a:r>
              <a:rPr lang="en-US" dirty="0"/>
              <a:t>Of those, the vast majority have occurred in clear, ‘No Adverse Atmospheric Conditions/Clear/Cloudy’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C60708B-BB48-49D7-8F81-4662C0FCE6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074012"/>
              </p:ext>
            </p:extLst>
          </p:nvPr>
        </p:nvGraphicFramePr>
        <p:xfrm>
          <a:off x="6583680" y="208972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B6C88A9F-CC4A-479A-BEEC-848FDD2234B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36197788"/>
                  </p:ext>
                </p:extLst>
              </p:nvPr>
            </p:nvGraphicFramePr>
            <p:xfrm>
              <a:off x="1524000" y="2092237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4" name="Chart 13">
                <a:extLst>
                  <a:ext uri="{FF2B5EF4-FFF2-40B4-BE49-F238E27FC236}">
                    <a16:creationId xmlns:a16="http://schemas.microsoft.com/office/drawing/2014/main" id="{B6C88A9F-CC4A-479A-BEEC-848FDD223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2092237"/>
                <a:ext cx="4572000" cy="27432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385CF14-623B-4BEE-8DD4-2423444F36E9}"/>
              </a:ext>
            </a:extLst>
          </p:cNvPr>
          <p:cNvSpPr txBox="1"/>
          <p:nvPr/>
        </p:nvSpPr>
        <p:spPr>
          <a:xfrm>
            <a:off x="2405951" y="5901817"/>
            <a:ext cx="7380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WEATHER SEEMS TO NOT BE A BIG FACTOR IN FATAL CAR CRASHES</a:t>
            </a:r>
          </a:p>
        </p:txBody>
      </p:sp>
    </p:spTree>
    <p:extLst>
      <p:ext uri="{BB962C8B-B14F-4D97-AF65-F5344CB8AC3E}">
        <p14:creationId xmlns:p14="http://schemas.microsoft.com/office/powerpoint/2010/main" val="182813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Speeding is not a factor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91AE61C-2BFF-4918-88B1-CED3F49451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908623"/>
              </p:ext>
            </p:extLst>
          </p:nvPr>
        </p:nvGraphicFramePr>
        <p:xfrm>
          <a:off x="3769249" y="2117034"/>
          <a:ext cx="7386431" cy="4055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C257CE-3ECD-4E4B-8C5E-03B8CE6AFE80}"/>
              </a:ext>
            </a:extLst>
          </p:cNvPr>
          <p:cNvSpPr txBox="1"/>
          <p:nvPr/>
        </p:nvSpPr>
        <p:spPr>
          <a:xfrm>
            <a:off x="1097280" y="3290355"/>
            <a:ext cx="2671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Surprisingly, excessive speed is not usually involved fatal car crashes in the past eight years.</a:t>
            </a:r>
          </a:p>
        </p:txBody>
      </p:sp>
    </p:spTree>
    <p:extLst>
      <p:ext uri="{BB962C8B-B14F-4D97-AF65-F5344CB8AC3E}">
        <p14:creationId xmlns:p14="http://schemas.microsoft.com/office/powerpoint/2010/main" val="784189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‘First Harmful Events’ – Biggest damage producing factors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3E946A6-7084-4B0C-BD58-45C96A0CA6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863623"/>
              </p:ext>
            </p:extLst>
          </p:nvPr>
        </p:nvGraphicFramePr>
        <p:xfrm>
          <a:off x="303143" y="1908314"/>
          <a:ext cx="11355455" cy="2943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64F4B3-596C-4D2C-85BC-24519DE72F82}"/>
              </a:ext>
            </a:extLst>
          </p:cNvPr>
          <p:cNvSpPr txBox="1"/>
          <p:nvPr/>
        </p:nvSpPr>
        <p:spPr>
          <a:xfrm>
            <a:off x="675861" y="5188227"/>
            <a:ext cx="10614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 FAR the </a:t>
            </a:r>
            <a:r>
              <a:rPr lang="en-US" sz="2000" b="1" dirty="0"/>
              <a:t>biggest</a:t>
            </a:r>
            <a:r>
              <a:rPr lang="en-US" sz="2000" dirty="0"/>
              <a:t> cause of fatal car accidents are ‘Motor Vehicle In-Transport’ – i.e. a car hitting another car.  Other factors include rollovers, trees and pedestrians.</a:t>
            </a:r>
          </a:p>
        </p:txBody>
      </p:sp>
    </p:spTree>
    <p:extLst>
      <p:ext uri="{BB962C8B-B14F-4D97-AF65-F5344CB8AC3E}">
        <p14:creationId xmlns:p14="http://schemas.microsoft.com/office/powerpoint/2010/main" val="727113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Where are most of the crashes?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5C359691-5CF7-411B-BD27-1FA9C1F347E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41856444"/>
                  </p:ext>
                </p:extLst>
              </p:nvPr>
            </p:nvGraphicFramePr>
            <p:xfrm>
              <a:off x="2261152" y="1918251"/>
              <a:ext cx="7669696" cy="435333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5C359691-5CF7-411B-BD27-1FA9C1F347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1152" y="1918251"/>
                <a:ext cx="7669696" cy="43533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811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Driving under the influence causes deaths…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59C4B83-BA1F-434C-84DE-20FDF55290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382310"/>
              </p:ext>
            </p:extLst>
          </p:nvPr>
        </p:nvGraphicFramePr>
        <p:xfrm>
          <a:off x="980743" y="1903341"/>
          <a:ext cx="6572996" cy="4388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7118BA-9E70-46D1-BA47-739860615DB7}"/>
              </a:ext>
            </a:extLst>
          </p:cNvPr>
          <p:cNvSpPr txBox="1"/>
          <p:nvPr/>
        </p:nvSpPr>
        <p:spPr>
          <a:xfrm>
            <a:off x="7444409" y="2076486"/>
            <a:ext cx="45160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34% of all crashes involved some amount of alcohol (greater then .01)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29% of all crashes</a:t>
            </a:r>
            <a:r>
              <a:rPr lang="en-US" dirty="0">
                <a:solidFill>
                  <a:srgbClr val="000000"/>
                </a:solidFill>
              </a:rPr>
              <a:t> were with drivers who were over the legal limit of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of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.08 g/dL or higher which indicates alcohol-impaired driving.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majority of alcohol related crashes were with men, by a factor of almost 2 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82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EMT response times – data is poor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03678B3-972B-42B7-A7EC-609C041310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1373615"/>
              </p:ext>
            </p:extLst>
          </p:nvPr>
        </p:nvGraphicFramePr>
        <p:xfrm>
          <a:off x="1097280" y="2012673"/>
          <a:ext cx="6222890" cy="423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3BE118-A18A-42A9-A67D-CBA29A9EB72E}"/>
              </a:ext>
            </a:extLst>
          </p:cNvPr>
          <p:cNvSpPr txBox="1"/>
          <p:nvPr/>
        </p:nvSpPr>
        <p:spPr>
          <a:xfrm>
            <a:off x="7320170" y="2266122"/>
            <a:ext cx="38911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b="1" dirty="0"/>
              <a:t>overwhelming </a:t>
            </a:r>
            <a:r>
              <a:rPr lang="en-US" dirty="0"/>
              <a:t>number of cases, the EMS response time is not known.</a:t>
            </a:r>
          </a:p>
          <a:p>
            <a:endParaRPr lang="en-US" dirty="0"/>
          </a:p>
          <a:p>
            <a:r>
              <a:rPr lang="en-US" dirty="0"/>
              <a:t>The key take-away is that given the limited reporting here, </a:t>
            </a:r>
            <a:r>
              <a:rPr lang="en-US" u="sng" dirty="0"/>
              <a:t>this data may not be comprehensive enough to use in further analysis.</a:t>
            </a:r>
          </a:p>
          <a:p>
            <a:endParaRPr lang="en-US" dirty="0"/>
          </a:p>
          <a:p>
            <a:r>
              <a:rPr lang="en-US" dirty="0"/>
              <a:t>Other response time were fairly uniformly spread across any number of minutes, up to one hour.</a:t>
            </a:r>
          </a:p>
        </p:txBody>
      </p:sp>
    </p:spTree>
    <p:extLst>
      <p:ext uri="{BB962C8B-B14F-4D97-AF65-F5344CB8AC3E}">
        <p14:creationId xmlns:p14="http://schemas.microsoft.com/office/powerpoint/2010/main" val="1932121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732" y="286604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What about age or gender?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63B2B0C-9302-4908-A00B-410FF43CF0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7878714"/>
              </p:ext>
            </p:extLst>
          </p:nvPr>
        </p:nvGraphicFramePr>
        <p:xfrm>
          <a:off x="-40751" y="2016402"/>
          <a:ext cx="6844085" cy="4265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A5B3534-EEE9-4878-9579-B8C014DC16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549720"/>
              </p:ext>
            </p:extLst>
          </p:nvPr>
        </p:nvGraphicFramePr>
        <p:xfrm>
          <a:off x="5898872" y="2247486"/>
          <a:ext cx="5148471" cy="380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79861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Involving drowsy or distracted drivers?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B7CF8-CBE6-4061-92C7-6235F827948E}"/>
              </a:ext>
            </a:extLst>
          </p:cNvPr>
          <p:cNvSpPr/>
          <p:nvPr/>
        </p:nvSpPr>
        <p:spPr>
          <a:xfrm>
            <a:off x="2222011" y="2228672"/>
            <a:ext cx="219593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209589-45CE-4439-BE9D-43DD2493BC6E}"/>
              </a:ext>
            </a:extLst>
          </p:cNvPr>
          <p:cNvSpPr/>
          <p:nvPr/>
        </p:nvSpPr>
        <p:spPr>
          <a:xfrm>
            <a:off x="6588602" y="2228671"/>
            <a:ext cx="219593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en-US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B2D09-A5B1-4C95-BEC0-33B98A9A7BD3}"/>
              </a:ext>
            </a:extLst>
          </p:cNvPr>
          <p:cNvSpPr txBox="1"/>
          <p:nvPr/>
        </p:nvSpPr>
        <p:spPr>
          <a:xfrm>
            <a:off x="1930983" y="3642692"/>
            <a:ext cx="2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number of crashes involving drowsy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654EE-AD92-4D8D-9FB7-BE9B32313AB0}"/>
              </a:ext>
            </a:extLst>
          </p:cNvPr>
          <p:cNvSpPr txBox="1"/>
          <p:nvPr/>
        </p:nvSpPr>
        <p:spPr>
          <a:xfrm>
            <a:off x="6297574" y="3642692"/>
            <a:ext cx="277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number of crashes involving </a:t>
            </a:r>
            <a:r>
              <a:rPr lang="en-US" b="1" dirty="0"/>
              <a:t>distracted</a:t>
            </a:r>
            <a:r>
              <a:rPr lang="en-US" dirty="0"/>
              <a:t> drivers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88C5C-E998-46BB-8B8E-07234F431C99}"/>
              </a:ext>
            </a:extLst>
          </p:cNvPr>
          <p:cNvSpPr txBox="1"/>
          <p:nvPr/>
        </p:nvSpPr>
        <p:spPr>
          <a:xfrm>
            <a:off x="1097280" y="4935975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crashes attributed to distracted drivers is smaller than expected. It’s still </a:t>
            </a:r>
            <a:r>
              <a:rPr lang="en-US" b="1" u="sng" dirty="0"/>
              <a:t>three times </a:t>
            </a:r>
            <a:r>
              <a:rPr lang="en-US" dirty="0"/>
              <a:t>more deadly than being tired though, and that is significant. </a:t>
            </a:r>
          </a:p>
        </p:txBody>
      </p:sp>
    </p:spTree>
    <p:extLst>
      <p:ext uri="{BB962C8B-B14F-4D97-AF65-F5344CB8AC3E}">
        <p14:creationId xmlns:p14="http://schemas.microsoft.com/office/powerpoint/2010/main" val="2892051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64C-54DF-4162-A2A0-24F07E0A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Purpose: </a:t>
            </a:r>
            <a:br>
              <a:rPr lang="en-US" dirty="0"/>
            </a:br>
            <a:r>
              <a:rPr lang="en-US" dirty="0"/>
              <a:t>Car Accident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6092-9583-4D43-A805-831A7DEC5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6950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Driving is the </a:t>
            </a:r>
            <a:r>
              <a:rPr lang="en-US" sz="2800" b="1" u="sng" dirty="0"/>
              <a:t>single most dangerous </a:t>
            </a:r>
            <a:r>
              <a:rPr lang="en-US" sz="2800" dirty="0"/>
              <a:t>activity adults engage in on a daily basis.</a:t>
            </a:r>
            <a:endParaRPr lang="en-US" sz="2800" b="1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i="1" dirty="0"/>
              <a:t>What can we learn from sever car accident to make us safer?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Can we analyze accident data to tell about the </a:t>
            </a:r>
            <a:r>
              <a:rPr lang="en-US" sz="2800" dirty="0" err="1"/>
              <a:t>factorsthat</a:t>
            </a:r>
            <a:r>
              <a:rPr lang="en-US" sz="2800" dirty="0"/>
              <a:t> contribute most to the severe accidents?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If we can identify these, can they be useful to governments, public safety groups and civic planners to help make everyone safer?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B8CD5-CDC8-4B08-BAB7-F34B2B4D3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86208" y="624379"/>
            <a:ext cx="1669472" cy="111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8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CDBD-D2C8-4359-B2E9-4CE7497B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BE566-6229-4630-944A-56EA646F5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Analyze all </a:t>
            </a:r>
            <a:r>
              <a:rPr lang="en-US" sz="2400" b="1" u="sng" dirty="0"/>
              <a:t>pre-crash</a:t>
            </a:r>
            <a:r>
              <a:rPr lang="en-US" sz="2400" dirty="0"/>
              <a:t> variables related to car severe accidents in the US over a period of 3 years</a:t>
            </a:r>
          </a:p>
          <a:p>
            <a:pPr marL="228600" marR="0" indent="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/>
          </a:p>
          <a:p>
            <a:pPr marL="228600" marR="0" indent="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Determine if there statistically significant factors which contribute to a very severe or fatal accident versus those that are not.</a:t>
            </a:r>
          </a:p>
          <a:p>
            <a:pPr marL="228600" marR="0" indent="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/>
          </a:p>
          <a:p>
            <a:pPr marL="228600" marR="0" indent="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Modeled these factors into an algorithm that can be articulated and/or reused independently to identify risk conditions and improve driving safety.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55393-53C0-434B-BE04-0140FEB4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93353" y="286603"/>
            <a:ext cx="2362327" cy="1502440"/>
          </a:xfrm>
          <a:prstGeom prst="rect">
            <a:avLst/>
          </a:prstGeom>
        </p:spPr>
      </p:pic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F07843A6-C204-4C76-A778-0CFA0BB8A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94605" y="2108201"/>
            <a:ext cx="602673" cy="602673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26EF3874-B41C-4466-BF17-DDF138A79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94604" y="4791055"/>
            <a:ext cx="602673" cy="602673"/>
          </a:xfrm>
          <a:prstGeom prst="rect">
            <a:avLst/>
          </a:prstGeom>
        </p:spPr>
      </p:pic>
      <p:pic>
        <p:nvPicPr>
          <p:cNvPr id="4" name="Graphic 3" descr="Arrow Straight">
            <a:extLst>
              <a:ext uri="{FF2B5EF4-FFF2-40B4-BE49-F238E27FC236}">
                <a16:creationId xmlns:a16="http://schemas.microsoft.com/office/drawing/2014/main" id="{92E2BA59-ACC1-47B5-A8BC-D1999682E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94604" y="3388895"/>
            <a:ext cx="602673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5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B977-9C34-4BE2-8F49-9258F91C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67DDB-9F97-406B-9A39-D05FAA10C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following benefits may be realized by better understanding accident factors: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Automobile insurance providers may use it to calculate more accurate and equitable premium rates that reward drivers who are truly less dangerous.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Driving/navigation applications could incorporate the algorithm to warn drivers in real time when certain conditions are aligning that present an increased and immediate safety risk.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Sensors that measure driver or car behavior (such as high speed, erratic movements) could be used to provide warnings to the driver, or passengers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Drivers could be educated on more specific factors that might be dangerous under specific conditions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Car manufacturers could be more aware of specific vehicle issues under certain road conditions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248E5-8B39-41C9-9D69-EA4313090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07797" y="381000"/>
            <a:ext cx="1347883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7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FFB5-C4C3-4E46-A8FA-4F1214D4A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031CE-B75A-4A4D-818D-2C74CE2C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Data will collected from a publicly available data provided by the </a:t>
            </a:r>
            <a:r>
              <a:rPr lang="en-US" b="1" dirty="0"/>
              <a:t>National Highway Traffic Safety Administration </a:t>
            </a:r>
            <a:r>
              <a:rPr lang="en-US" dirty="0"/>
              <a:t>(</a:t>
            </a:r>
            <a:r>
              <a:rPr lang="en-US" b="1" dirty="0"/>
              <a:t>NHTSA</a:t>
            </a:r>
            <a:r>
              <a:rPr lang="en-US" dirty="0"/>
              <a:t>)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), downloaded in bulk from the </a:t>
            </a:r>
            <a:r>
              <a:rPr lang="en-US" dirty="0">
                <a:hlinkClick r:id="rId3"/>
              </a:rPr>
              <a:t>FTP site</a:t>
            </a:r>
            <a:r>
              <a:rPr lang="en-US" dirty="0"/>
              <a:t>*.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Sampled years will be from </a:t>
            </a:r>
            <a:r>
              <a:rPr lang="en-US" b="1" dirty="0"/>
              <a:t>2016-2018</a:t>
            </a:r>
            <a:r>
              <a:rPr lang="en-US" dirty="0"/>
              <a:t>. These dates were chosen because the datasets prior to this are less consistent and comprehensive, and no data after 2018 is available.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Accident case number will be used to tie data from NHTSA database together. Date, vehicle make/model, and personal characteristics of the driver, including age, DUI, level of distraction will be assessed.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For the purposes of this project, the NHTSA is the primary sources of data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05EC4B-78AF-4904-9EA1-135E2E08E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19475" y="365346"/>
            <a:ext cx="1436205" cy="1436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27FDA9-3E0D-4689-A26E-D8726BD04908}"/>
              </a:ext>
            </a:extLst>
          </p:cNvPr>
          <p:cNvSpPr txBox="1"/>
          <p:nvPr/>
        </p:nvSpPr>
        <p:spPr>
          <a:xfrm>
            <a:off x="1097280" y="5998122"/>
            <a:ext cx="1005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*Please note that more may be incorporated later, from the NHTSA or other sources</a:t>
            </a:r>
          </a:p>
        </p:txBody>
      </p:sp>
    </p:spTree>
    <p:extLst>
      <p:ext uri="{BB962C8B-B14F-4D97-AF65-F5344CB8AC3E}">
        <p14:creationId xmlns:p14="http://schemas.microsoft.com/office/powerpoint/2010/main" val="2502170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9A8-AE33-4AB8-B6F3-88AE3953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414C6-20B3-4866-B7AB-A1B1A53B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NHTSA Fatality Analysis Reporting System (FARS)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): data on a census of traffic crashes within the 50 States, the District of Columbia, and Puerto Rico which resulted in the death of a vehicle occupant or a nonoccupant within 30 days of the crash.  Data goes back to 1975.</a:t>
            </a:r>
          </a:p>
          <a:p>
            <a:pPr marL="0" indent="0">
              <a:buNone/>
            </a:pPr>
            <a:r>
              <a:rPr lang="en-US" b="1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NHTSA Crash Report Sampling System (CRSS)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): a sample of police-reported crashes involving all types of motor vehicles, pedestrians, and cyclists, ranging from property-damage-only crashes to those that result in fatalities. Please note that </a:t>
            </a:r>
            <a:r>
              <a:rPr lang="en-US" b="1" dirty="0"/>
              <a:t>GES (General Estimate System)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 was the predecessor of this database, with data going back to 1988. 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Because of it’s broader and richer features, CRSS was used to develop the algorithms for this project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FCF785-D223-4902-B013-9E44B2E3F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0839" y="1011981"/>
            <a:ext cx="2733881" cy="6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0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C43D-83AE-4344-9E97-89875F17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C388-4A3B-4C02-B4F5-0B481D5DC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review of fatal car crashes from the FARS database* was used to get a sense of some of that factors related to severe accidents.  The following are primary conclusions.  </a:t>
            </a:r>
            <a:r>
              <a:rPr lang="en-US" dirty="0">
                <a:hlinkClick r:id="rId2" action="ppaction://hlinksldjump"/>
              </a:rPr>
              <a:t>Please see the Appendix </a:t>
            </a:r>
            <a:r>
              <a:rPr lang="en-US" dirty="0"/>
              <a:t>for complete charts and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Lighting conditions were typically clear and crashes occurred during the daytime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Speeding was not a factor in the majority of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accidents were generally caused by a car hitting another car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majority of drivers were male, between 25-54 years of 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10% were related to distracted drivers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34% involved some amount of driving under the influence of alcohol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98715-4CB1-4BCF-9B67-A79EFB17C1AB}"/>
              </a:ext>
            </a:extLst>
          </p:cNvPr>
          <p:cNvSpPr txBox="1"/>
          <p:nvPr/>
        </p:nvSpPr>
        <p:spPr>
          <a:xfrm>
            <a:off x="1097280" y="5998122"/>
            <a:ext cx="1005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>
                <a:hlinkClick r:id="rId3"/>
              </a:rPr>
              <a:t>https://www.nhtsa.gov/crash-data-systems/fatality-analysis-reporting-system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88195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{79AC7B67-9AFF-49A8-A572-09295396EDF5}tf56160789_win32</Template>
  <TotalTime>1190</TotalTime>
  <Words>2151</Words>
  <Application>Microsoft Office PowerPoint</Application>
  <PresentationFormat>Widescreen</PresentationFormat>
  <Paragraphs>255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Bookman Old Style</vt:lpstr>
      <vt:lpstr>Calibri</vt:lpstr>
      <vt:lpstr>Courier New</vt:lpstr>
      <vt:lpstr>Franklin Gothic Book</vt:lpstr>
      <vt:lpstr>Wingdings</vt:lpstr>
      <vt:lpstr>1_RetrospectVTI</vt:lpstr>
      <vt:lpstr>Accident Safety  Final Project</vt:lpstr>
      <vt:lpstr>“Don’t learn safety by accident.” </vt:lpstr>
      <vt:lpstr>Project Overview &amp; Goals</vt:lpstr>
      <vt:lpstr>Purpose:  Car Accident Analysis</vt:lpstr>
      <vt:lpstr>Project Goals</vt:lpstr>
      <vt:lpstr>Benefits</vt:lpstr>
      <vt:lpstr>Data Source</vt:lpstr>
      <vt:lpstr>Data Source</vt:lpstr>
      <vt:lpstr>Exploratory Data Analysis</vt:lpstr>
      <vt:lpstr>Data Modeling</vt:lpstr>
      <vt:lpstr>Data Modeling - overview</vt:lpstr>
      <vt:lpstr>Technology Used</vt:lpstr>
      <vt:lpstr>Features (X)</vt:lpstr>
      <vt:lpstr>Prediction (y) </vt:lpstr>
      <vt:lpstr>Prediction (y) </vt:lpstr>
      <vt:lpstr>Refinement Part 1: Top 30  Features Importance – Gini</vt:lpstr>
      <vt:lpstr>Refinement Part 2: Top 20 Permutation Based Feature Importance</vt:lpstr>
      <vt:lpstr>Refinement Part 3: Features Reduction - Removed</vt:lpstr>
      <vt:lpstr>Results</vt:lpstr>
      <vt:lpstr>Results – Model Scores</vt:lpstr>
      <vt:lpstr>Results – Model Scores</vt:lpstr>
      <vt:lpstr>Model Perf: Calibration/ Reliability Curves</vt:lpstr>
      <vt:lpstr>Model Perf: AUC-ROC Curve</vt:lpstr>
      <vt:lpstr>Final Results: Top 10 Key Features</vt:lpstr>
      <vt:lpstr>Web application</vt:lpstr>
      <vt:lpstr>Appendices</vt:lpstr>
      <vt:lpstr>Results – Model Scores</vt:lpstr>
      <vt:lpstr>Appendix – data map</vt:lpstr>
      <vt:lpstr>Appendix – EDA Charts</vt:lpstr>
      <vt:lpstr>Total Fatal Crashes/Year</vt:lpstr>
      <vt:lpstr>Lighting/weather conditions are usually clear</vt:lpstr>
      <vt:lpstr>Speeding is not a factor</vt:lpstr>
      <vt:lpstr>‘First Harmful Events’ – Biggest damage producing factors</vt:lpstr>
      <vt:lpstr>Where are most of the crashes?</vt:lpstr>
      <vt:lpstr>Driving under the influence causes deaths…</vt:lpstr>
      <vt:lpstr>EMT response times – data is poor</vt:lpstr>
      <vt:lpstr>What about age or gender?</vt:lpstr>
      <vt:lpstr>Involving drowsy or distracted drivers?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DS504  Fall 2020: Final Project</dc:title>
  <dc:creator>Jeffrey Baglioni</dc:creator>
  <cp:keywords>Nullius in verba</cp:keywords>
  <cp:lastModifiedBy>home</cp:lastModifiedBy>
  <cp:revision>97</cp:revision>
  <dcterms:created xsi:type="dcterms:W3CDTF">2020-09-14T03:03:54Z</dcterms:created>
  <dcterms:modified xsi:type="dcterms:W3CDTF">2020-10-30T03:58:28Z</dcterms:modified>
</cp:coreProperties>
</file>